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388" r:id="rId4"/>
    <p:sldId id="356" r:id="rId5"/>
    <p:sldId id="383" r:id="rId6"/>
    <p:sldId id="382" r:id="rId7"/>
    <p:sldId id="387" r:id="rId8"/>
    <p:sldId id="375" r:id="rId9"/>
    <p:sldId id="389" r:id="rId10"/>
    <p:sldId id="390" r:id="rId11"/>
    <p:sldId id="391" r:id="rId12"/>
    <p:sldId id="392" r:id="rId13"/>
    <p:sldId id="293" r:id="rId14"/>
    <p:sldId id="379" r:id="rId15"/>
    <p:sldId id="332" r:id="rId16"/>
    <p:sldId id="374" r:id="rId17"/>
    <p:sldId id="378" r:id="rId18"/>
  </p:sldIdLst>
  <p:sldSz cx="12192000" cy="6858000"/>
  <p:notesSz cx="6888163" cy="100187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1B379BE-9D3B-4E1A-9599-5ED38D3FD9FD}">
          <p14:sldIdLst>
            <p14:sldId id="256"/>
            <p14:sldId id="388"/>
            <p14:sldId id="356"/>
            <p14:sldId id="383"/>
            <p14:sldId id="382"/>
            <p14:sldId id="387"/>
            <p14:sldId id="375"/>
            <p14:sldId id="389"/>
            <p14:sldId id="390"/>
            <p14:sldId id="391"/>
            <p14:sldId id="392"/>
            <p14:sldId id="293"/>
            <p14:sldId id="379"/>
            <p14:sldId id="332"/>
            <p14:sldId id="374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6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4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Carlos Santamaria Poza" userId="9fd291838b10efa6" providerId="LiveId" clId="{04FB4EF6-38A3-44FB-9900-0F55DE8281C9}"/>
    <pc:docChg chg="custSel modSld">
      <pc:chgData name="Jose Carlos Santamaria Poza" userId="9fd291838b10efa6" providerId="LiveId" clId="{04FB4EF6-38A3-44FB-9900-0F55DE8281C9}" dt="2023-11-13T18:52:22.496" v="5" actId="3626"/>
      <pc:docMkLst>
        <pc:docMk/>
      </pc:docMkLst>
      <pc:sldChg chg="modSp mod">
        <pc:chgData name="Jose Carlos Santamaria Poza" userId="9fd291838b10efa6" providerId="LiveId" clId="{04FB4EF6-38A3-44FB-9900-0F55DE8281C9}" dt="2023-11-13T18:52:05.918" v="2" actId="3626"/>
        <pc:sldMkLst>
          <pc:docMk/>
          <pc:sldMk cId="1560709236" sldId="375"/>
        </pc:sldMkLst>
        <pc:spChg chg="mod">
          <ac:chgData name="Jose Carlos Santamaria Poza" userId="9fd291838b10efa6" providerId="LiveId" clId="{04FB4EF6-38A3-44FB-9900-0F55DE8281C9}" dt="2023-11-13T18:52:05.918" v="2" actId="3626"/>
          <ac:spMkLst>
            <pc:docMk/>
            <pc:sldMk cId="1560709236" sldId="375"/>
            <ac:spMk id="12" creationId="{24BE5081-45EC-5CD2-4AC1-6FD0147A1949}"/>
          </ac:spMkLst>
        </pc:spChg>
      </pc:sldChg>
      <pc:sldChg chg="modSp mod">
        <pc:chgData name="Jose Carlos Santamaria Poza" userId="9fd291838b10efa6" providerId="LiveId" clId="{04FB4EF6-38A3-44FB-9900-0F55DE8281C9}" dt="2023-11-13T18:52:01.840" v="1" actId="3626"/>
        <pc:sldMkLst>
          <pc:docMk/>
          <pc:sldMk cId="671603453" sldId="387"/>
        </pc:sldMkLst>
        <pc:spChg chg="mod">
          <ac:chgData name="Jose Carlos Santamaria Poza" userId="9fd291838b10efa6" providerId="LiveId" clId="{04FB4EF6-38A3-44FB-9900-0F55DE8281C9}" dt="2023-11-13T18:51:58.727" v="0" actId="3626"/>
          <ac:spMkLst>
            <pc:docMk/>
            <pc:sldMk cId="671603453" sldId="387"/>
            <ac:spMk id="2" creationId="{E6CB4F29-BB91-8266-B73A-D01573732019}"/>
          </ac:spMkLst>
        </pc:spChg>
        <pc:spChg chg="mod">
          <ac:chgData name="Jose Carlos Santamaria Poza" userId="9fd291838b10efa6" providerId="LiveId" clId="{04FB4EF6-38A3-44FB-9900-0F55DE8281C9}" dt="2023-11-13T18:52:01.840" v="1" actId="3626"/>
          <ac:spMkLst>
            <pc:docMk/>
            <pc:sldMk cId="671603453" sldId="387"/>
            <ac:spMk id="4" creationId="{71F92244-9316-ED20-0709-821EE6D3997B}"/>
          </ac:spMkLst>
        </pc:spChg>
      </pc:sldChg>
      <pc:sldChg chg="modSp mod">
        <pc:chgData name="Jose Carlos Santamaria Poza" userId="9fd291838b10efa6" providerId="LiveId" clId="{04FB4EF6-38A3-44FB-9900-0F55DE8281C9}" dt="2023-11-13T18:52:10.708" v="3" actId="3626"/>
        <pc:sldMkLst>
          <pc:docMk/>
          <pc:sldMk cId="2766593178" sldId="389"/>
        </pc:sldMkLst>
        <pc:spChg chg="mod">
          <ac:chgData name="Jose Carlos Santamaria Poza" userId="9fd291838b10efa6" providerId="LiveId" clId="{04FB4EF6-38A3-44FB-9900-0F55DE8281C9}" dt="2023-11-13T18:52:10.708" v="3" actId="3626"/>
          <ac:spMkLst>
            <pc:docMk/>
            <pc:sldMk cId="2766593178" sldId="389"/>
            <ac:spMk id="12" creationId="{24BE5081-45EC-5CD2-4AC1-6FD0147A1949}"/>
          </ac:spMkLst>
        </pc:spChg>
      </pc:sldChg>
      <pc:sldChg chg="modSp mod">
        <pc:chgData name="Jose Carlos Santamaria Poza" userId="9fd291838b10efa6" providerId="LiveId" clId="{04FB4EF6-38A3-44FB-9900-0F55DE8281C9}" dt="2023-11-13T18:52:18.085" v="4" actId="3626"/>
        <pc:sldMkLst>
          <pc:docMk/>
          <pc:sldMk cId="691324440" sldId="391"/>
        </pc:sldMkLst>
        <pc:spChg chg="mod">
          <ac:chgData name="Jose Carlos Santamaria Poza" userId="9fd291838b10efa6" providerId="LiveId" clId="{04FB4EF6-38A3-44FB-9900-0F55DE8281C9}" dt="2023-11-13T18:52:18.085" v="4" actId="3626"/>
          <ac:spMkLst>
            <pc:docMk/>
            <pc:sldMk cId="691324440" sldId="391"/>
            <ac:spMk id="12" creationId="{24BE5081-45EC-5CD2-4AC1-6FD0147A1949}"/>
          </ac:spMkLst>
        </pc:spChg>
      </pc:sldChg>
      <pc:sldChg chg="modSp mod">
        <pc:chgData name="Jose Carlos Santamaria Poza" userId="9fd291838b10efa6" providerId="LiveId" clId="{04FB4EF6-38A3-44FB-9900-0F55DE8281C9}" dt="2023-11-13T18:52:22.496" v="5" actId="3626"/>
        <pc:sldMkLst>
          <pc:docMk/>
          <pc:sldMk cId="895702505" sldId="392"/>
        </pc:sldMkLst>
        <pc:spChg chg="mod">
          <ac:chgData name="Jose Carlos Santamaria Poza" userId="9fd291838b10efa6" providerId="LiveId" clId="{04FB4EF6-38A3-44FB-9900-0F55DE8281C9}" dt="2023-11-13T18:52:22.496" v="5" actId="3626"/>
          <ac:spMkLst>
            <pc:docMk/>
            <pc:sldMk cId="895702505" sldId="392"/>
            <ac:spMk id="12" creationId="{24BE5081-45EC-5CD2-4AC1-6FD0147A19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98C6CDE8-D78E-4511-9F0E-969989E50486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235D560E-E0D2-4049-A673-61635A02F4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30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6F2CF-5CB4-4314-9168-1A29C9A79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183784-270A-499D-B1C2-0A9B26018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3C20BE-74B5-4440-B3C4-9F293C40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BB6BE-CD71-4241-8A5F-5DEF1F96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1B9D52-E077-4A4F-BDDC-C980E763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932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E342E-C447-40E3-BE93-57A545B1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179404E-D3D1-4BC7-A0E6-D399EEC2B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583E2E-CED2-4B34-82EC-96A9E90D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9B60BF-44D9-4CDC-BD15-F479CBEF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AF144E-2C66-4B90-9886-9142274B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39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DCFCD54-4F6B-4CF1-B22E-6FAE17A30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596C54-CEA9-4AA1-A0FD-FE94C4E85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386DBA-8000-46D6-B3F5-26DC9242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9349ED-0931-428A-A97B-85580DD5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1403AE-EABC-427E-A2E4-D281FA4F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9249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and text under (with heading)">
  <p:cSld name="Large image and text under (with heading)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4533" y="1356967"/>
            <a:ext cx="11361600" cy="41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14533" y="5490132"/>
            <a:ext cx="11361600" cy="9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4533" y="418016"/>
            <a:ext cx="11361600" cy="9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776267" y="6439067"/>
            <a:ext cx="4156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067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buNone/>
              <a:defRPr sz="1067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buNone/>
              <a:defRPr sz="1067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buNone/>
              <a:defRPr sz="1067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buNone/>
              <a:defRPr sz="1067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buNone/>
              <a:defRPr sz="1067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buNone/>
              <a:defRPr sz="1067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buNone/>
              <a:defRPr sz="1067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buNone/>
              <a:defRPr sz="1067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algn="ctr"/>
            <a:fld id="{00000000-1234-1234-1234-123412341234}" type="slidenum">
              <a:rPr lang="en-GB" smtClean="0"/>
              <a:pPr algn="ctr"/>
              <a:t>‹Nº›</a:t>
            </a:fld>
            <a:endParaRPr lang="en-GB"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3"/>
          </p:nvPr>
        </p:nvSpPr>
        <p:spPr>
          <a:xfrm>
            <a:off x="9120000" y="0"/>
            <a:ext cx="2614400" cy="418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413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0A530-C724-4B2D-9DAD-F9BC917E1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DA9FD9-7D74-44F1-A854-6F90F6BA9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E655B0-5C84-4AC9-84CB-7FF79B2B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157045-F77D-4286-9D3D-5308B57C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54CE15-A084-4A54-AC58-03B54C00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7553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09651-2216-4B80-8EDD-D4E7CF05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C52E18-22A9-4EC8-8BBA-975BEA9BE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887D63-8F5C-434F-B62F-BBA7E68B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A64816-EDD9-4C60-AF4F-086F8BC1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27E11D-A46D-41C3-9B2D-21543873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826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1DD6C-5CB2-4D0F-9D69-A3D11961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26407F-BCD0-4AF5-9D76-3650F0646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3B9A6A-4E07-473F-8FF9-88ADF91F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3A105-5F88-4B19-9C94-986EC6DE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D1C422-ABA3-40D4-933B-7723F498F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040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67E6C-D8EB-4686-9238-07938BD8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0425D8-5B10-4CB2-AA13-63464E4BA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F59539-E767-4610-9B27-A7077E03E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DA32BC-4D1B-4063-819D-254BD1A1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F5BC64-92C9-4823-A543-E41ACAB9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7992DB-0E31-48BA-9B33-7D76D7F5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55B89DF5-F73C-4BB8-A09A-34D9D51F4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372225"/>
            <a:ext cx="931545" cy="3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23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0A08A-7683-48D1-A982-83E068E8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F71AE1-BA16-4D47-A540-CAD2D9E5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C3587A-1BC0-418B-803D-04A96A33E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786DC5-2517-495B-9F99-FDB9583D4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4A8F47-9A5F-4C39-863D-ADB8E4D7C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2D10969-B43B-452F-AB7D-ED078D40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AD14FF2-BE0C-4D61-98C6-AA511AEA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6E2C733-3D76-4BC2-B6E8-52F914F0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4842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E4B7F-C779-4F57-BE08-1F082941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2A24D81-2D7B-45C6-9AF6-B87DB032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8DB0E4-A348-4780-891F-640F42DE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D5E1AA-C402-4D17-95F6-E6B78237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295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451925-2CCD-4037-89F7-6DE53690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472E9C-342D-4C93-B52A-B2127DA8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6CBF46-A370-45E7-BADD-64A477BB5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7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08F6F-BD03-4459-B78A-10554D2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406A1-C709-4F00-B7E9-03170FF9A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E0DBB6-76FF-4B5D-AFF7-BF989E4ED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9B0F66-474D-4F8D-A8CB-314DE46F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1FF43C-FA50-4BE2-A9B2-EC5CDAE2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3996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0A501-DAC2-41DB-9001-0DC9B488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ABB271-66E0-4D4F-856A-74B75ECAA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9D90B1-767F-4938-BABA-59582C36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56E4CC-A948-4D7E-A20D-8E9DEC90A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6FDCB9-4155-40BE-909E-B7B8A9F2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9E153D-4015-4346-BB79-D59A11B7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389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105C5-8711-4FA2-81C1-F183132AF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747B69-E48F-437A-B40A-C9D120A9F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8F1EB0-0F59-4C4D-920D-B47D80B40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EA1EBB-1BD3-4281-8F5E-AB538286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A1CAF2-1DA4-4912-BD4C-2CD7E7CF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9178B9-48B5-495C-9432-C3759DAA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332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3888D-D6B1-447D-ACC0-6745EB37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AA3880-7E00-4B59-8C55-D7066F9A5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F8CED9-0F78-455C-B65C-D48D2555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F2E60C-A382-436E-BD1F-BCEBECF9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02AA90-EA5E-4564-8A79-92B235D6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878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7284E4-772E-48B4-98A4-4E18BD357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CFAF8E-6B39-49D6-9BB1-D616361C7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596D1D-7AEB-4EAB-AEC1-14A2E2AF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2549D2-986D-4FE2-97E5-EF411BCD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551C33-F7EF-4232-BD66-3E18AA84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639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139E0-E54E-41FD-BF26-472CAE86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EDCC88-D726-4512-9FC6-CF632328A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A05790-9659-436A-A64E-5CDF2D3E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226583-E03A-4E76-AF34-363381EE8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C5AA01-1218-4543-B25B-0B3FF37A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535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55932-05F4-4963-9FD7-19156601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81058C-8689-4FE3-9B79-CDA51500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C1275C-B0E8-4031-8D54-6A10A1387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D7500E-AE05-442F-873D-9D56822C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5C91D8-093B-4F4B-8652-8CC25A2F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66AC53-B845-4F9D-A3C4-FA83EDFF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8959C745-D322-4372-BAB2-CC823AD13184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7767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996EE-E44C-43DC-9A9C-822DA0442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56FA8F-0080-41B9-BDD4-00CCEED3B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6D0C57-3B7D-474C-BFA6-75772FA96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A7FDD5-828C-49D9-A68F-948B41C29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847C70-1C45-4328-9EC2-9A807488C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EE54C1-00A0-422C-9795-A5A0E9BD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61AB9E7-73A4-4DB3-B070-5AB9C975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88AA7A-6052-4D70-8A3A-0A9AA555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49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AEB98-73CA-4415-9E6E-1B70376D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7CC178-24F3-4681-838C-F8390F0B9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A4E96AB-826D-46C8-857C-9100CFA4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5641DE-CC10-472D-91CD-136E0B4F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66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8B9195E-06B5-4E93-B4E5-8787A289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E82BB44-0093-42EE-A0EA-1FC4EBF3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C07125-E4EC-4BDE-921F-A6A6E682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538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9AD17-D926-43D3-B351-3779F1B5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36EED6-866D-43E9-811B-4FA25BE1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4C379A-984A-4893-B190-CC050B40E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B92320-42AD-4A2E-9FD6-943B71D21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19BC48-CD1A-4390-B764-8C62F144B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B56496-6AA6-40A1-A0A4-F5B1BACC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9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F60A1-FDBE-485E-9F32-D0E87F75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87CE28D-F1DD-4AEA-ADC6-DB772CD45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3526FA-3E02-4B94-BF64-5DB99729B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155DDB-521A-436C-B408-12A9EF0B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0AF598-1664-49E5-B04C-BFDABE74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0C1743-43BA-4291-8F9A-A949B79E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22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2E1CA6-EE7D-41A2-A216-0B7EED28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31B298-8E84-48CF-B10E-7CFE0EC72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6872D5-6F28-4F14-82C3-AA630E78A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2B8AD4-2176-4843-8A3A-9624B0C02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5C8E5-DD7A-4EE7-A33B-E15EC792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9C745-D322-4372-BAB2-CC823AD13184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774B4EA8-F3B7-B1B3-D959-6B659C5D48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7168" y="6006897"/>
            <a:ext cx="738559" cy="738559"/>
          </a:xfrm>
          <a:prstGeom prst="rect">
            <a:avLst/>
          </a:prstGeom>
        </p:spPr>
      </p:pic>
      <p:pic>
        <p:nvPicPr>
          <p:cNvPr id="3074" name="Picture 2" descr="Licencia de Creative Commons">
            <a:extLst>
              <a:ext uri="{FF2B5EF4-FFF2-40B4-BE49-F238E27FC236}">
                <a16:creationId xmlns:a16="http://schemas.microsoft.com/office/drawing/2014/main" id="{DF49B9AC-A3F3-2E77-40BD-FA6C6BEC41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84" y="6391274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10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98004C-4085-4BF8-9326-EC70C7EE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F160F8-AE66-4E57-B2A5-11EC45293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DE21CE-7D88-490B-9478-18AF64A46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09E990-59A5-4DED-9831-5178EBA16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F7A516-A00C-4A61-AB15-059225FEB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22840-30ED-416C-9494-81260405DE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python/micropython-lib/blob/master/micropython/net/ntptime/ntptime.py" TargetMode="External"/><Relationship Id="rId2" Type="http://schemas.openxmlformats.org/officeDocument/2006/relationships/hyperlink" Target="https://bhave.sh/micropython-ntp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mada.defensa.gob.es/ArmadaPortal/page/Portal/ArmadaEspannola/cienciaobservatorio/prefLang-es/06Hora--00Hora" TargetMode="External"/><Relationship Id="rId4" Type="http://schemas.openxmlformats.org/officeDocument/2006/relationships/hyperlink" Target="https://docs.sunfounder.com/projects/kepler-kit/en/latest/iotproject/4.openweather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hyperlink" Target="https://www.coderdojotc.org/micropython/basics/05-neopixel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etheboringstuff.com/" TargetMode="External"/><Relationship Id="rId2" Type="http://schemas.openxmlformats.org/officeDocument/2006/relationships/hyperlink" Target="https://inventwithpython.com/pygame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Getting_started_with_the_web/How_the_Web_works" TargetMode="External"/><Relationship Id="rId2" Type="http://schemas.openxmlformats.org/officeDocument/2006/relationships/hyperlink" Target="https://developer.mozilla.org/en-US/docs/Learn/Common_questions/Web_mechanics/How_does_the_Internet_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rw41W8crZ_Y?si=wvExrHAfixZwP-f2" TargetMode="External"/><Relationship Id="rId5" Type="http://schemas.openxmlformats.org/officeDocument/2006/relationships/hyperlink" Target="https://www.youtube.com/watch?v=7_LPdttKXPc" TargetMode="External"/><Relationship Id="rId4" Type="http://schemas.openxmlformats.org/officeDocument/2006/relationships/hyperlink" Target="https://web.stanford.edu/class/msande91si/www-spr04/readings/week1/InternetWhitepaper.ht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hyperlink" Target="https://www.coderdojotc.org/micropython/displays/non-graph/01-intr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-622/RPI-PICO-I2C-LCD" TargetMode="External"/><Relationship Id="rId2" Type="http://schemas.openxmlformats.org/officeDocument/2006/relationships/hyperlink" Target="https://www.luisllamas.es/arduino-i2c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xpromer.github.io/LCD-Character-Creator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time.html" TargetMode="External"/><Relationship Id="rId2" Type="http://schemas.openxmlformats.org/officeDocument/2006/relationships/hyperlink" Target="https://docs.micropython.org/en/latest/rp2/quickref.html#real-time-clock-rtc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C07647-574B-4F72-BDB3-7525606C3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" y="2623279"/>
            <a:ext cx="7417748" cy="3315633"/>
          </a:xfrm>
        </p:spPr>
        <p:txBody>
          <a:bodyPr anchor="t">
            <a:normAutofit fontScale="92500" lnSpcReduction="10000"/>
          </a:bodyPr>
          <a:lstStyle/>
          <a:p>
            <a:pPr algn="just"/>
            <a:r>
              <a:rPr lang="es-ES" sz="2800" dirty="0"/>
              <a:t>[R-HW] Usar </a:t>
            </a:r>
            <a:r>
              <a:rPr lang="es-ES" sz="2800" b="1" dirty="0" err="1">
                <a:solidFill>
                  <a:srgbClr val="FF0000"/>
                </a:solidFill>
              </a:rPr>
              <a:t>Displays</a:t>
            </a:r>
            <a:r>
              <a:rPr lang="es-ES" sz="2800" b="1" dirty="0">
                <a:solidFill>
                  <a:srgbClr val="FF0000"/>
                </a:solidFill>
              </a:rPr>
              <a:t> #1 – 35’</a:t>
            </a:r>
          </a:p>
          <a:p>
            <a:pPr lvl="1" algn="just"/>
            <a:r>
              <a:rPr lang="es-ES" sz="2400" dirty="0"/>
              <a:t>Presentación serie </a:t>
            </a:r>
            <a:r>
              <a:rPr lang="es-ES" sz="2400" dirty="0" err="1"/>
              <a:t>Displays</a:t>
            </a:r>
            <a:endParaRPr lang="es-ES" sz="2400" dirty="0"/>
          </a:p>
          <a:p>
            <a:pPr lvl="1" algn="just"/>
            <a:r>
              <a:rPr lang="es-ES" sz="2400" b="1" dirty="0">
                <a:solidFill>
                  <a:srgbClr val="FF0000"/>
                </a:solidFill>
              </a:rPr>
              <a:t>-&gt; </a:t>
            </a:r>
            <a:r>
              <a:rPr lang="es-ES" sz="2400" dirty="0"/>
              <a:t>solo texto: </a:t>
            </a:r>
            <a:r>
              <a:rPr lang="es-ES" sz="2400" b="1" dirty="0">
                <a:solidFill>
                  <a:srgbClr val="FF0000"/>
                </a:solidFill>
              </a:rPr>
              <a:t>LCD I2C 20x4</a:t>
            </a:r>
          </a:p>
          <a:p>
            <a:pPr algn="just"/>
            <a:r>
              <a:rPr lang="es-ES" sz="2800" b="1" dirty="0">
                <a:solidFill>
                  <a:srgbClr val="FF0000"/>
                </a:solidFill>
              </a:rPr>
              <a:t>[R] – Sincronización reloj </a:t>
            </a:r>
            <a:r>
              <a:rPr lang="es-ES" sz="2800" dirty="0"/>
              <a:t>PICO W </a:t>
            </a:r>
            <a:r>
              <a:rPr lang="es-ES" sz="2800" b="1" dirty="0">
                <a:solidFill>
                  <a:srgbClr val="FF0000"/>
                </a:solidFill>
              </a:rPr>
              <a:t>con NTP – 55’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Recordar problema CL12 temperatura con “</a:t>
            </a:r>
            <a:r>
              <a:rPr lang="es-E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s-ES" sz="22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imestamp</a:t>
            </a:r>
            <a:r>
              <a:rPr lang="es-ES" sz="2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000000"/>
                </a:solidFill>
                <a:latin typeface="Calibri" panose="020F0502020204030204" pitchFamily="34" charset="0"/>
              </a:rPr>
              <a:t>Añadir LCD a temperatura con “</a:t>
            </a:r>
            <a:r>
              <a:rPr lang="es-ES" sz="2200" dirty="0" err="1">
                <a:solidFill>
                  <a:srgbClr val="000000"/>
                </a:solidFill>
                <a:latin typeface="Calibri" panose="020F0502020204030204" pitchFamily="34" charset="0"/>
              </a:rPr>
              <a:t>timestamp</a:t>
            </a:r>
            <a:r>
              <a:rPr lang="es-ES" sz="2200" dirty="0">
                <a:solidFill>
                  <a:srgbClr val="000000"/>
                </a:solidFill>
                <a:latin typeface="Calibri" panose="020F0502020204030204" pitchFamily="34" charset="0"/>
              </a:rPr>
              <a:t>”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FF0000"/>
                </a:solidFill>
              </a:rPr>
              <a:t>RTC interno </a:t>
            </a:r>
            <a:r>
              <a:rPr lang="es-ES" sz="2400" dirty="0"/>
              <a:t>¿qué es? y porque esta desincronizado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NTP: Sincronización del RTC interno con NTC -&gt; Reloj LCD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Solución de sincronización #1 : </a:t>
            </a:r>
            <a:r>
              <a:rPr lang="es-ES" sz="2400" dirty="0" err="1"/>
              <a:t>Boot_wifi_sincro</a:t>
            </a:r>
            <a:endParaRPr lang="es-ES" sz="2400" dirty="0"/>
          </a:p>
          <a:p>
            <a:pPr algn="just"/>
            <a:endParaRPr lang="es-ES" sz="2800" dirty="0"/>
          </a:p>
          <a:p>
            <a:pPr algn="just"/>
            <a:endParaRPr lang="es-ES" sz="2800" dirty="0"/>
          </a:p>
          <a:p>
            <a:pPr algn="just"/>
            <a:endParaRPr lang="es-ES" sz="28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7057B4-A0B4-4156-B46B-6A12395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s-ES" sz="1100">
                <a:solidFill>
                  <a:schemeClr val="tx1">
                    <a:alpha val="80000"/>
                  </a:schemeClr>
                </a:solidFill>
              </a:rPr>
              <a:t>Taller Programación y Robótica-CMM BML-2023-CL22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4F18640D-ECD6-4066-9DFD-6E7A1F4D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73768" y="5522976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s-ES" sz="1100">
                <a:solidFill>
                  <a:schemeClr val="tx1">
                    <a:alpha val="80000"/>
                  </a:schemeClr>
                </a:solidFill>
              </a:rPr>
              <a:t>Voluntario : J.C. Santamaria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6F082ED1-59F7-FDDD-B2AD-ACEC1C458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64" y="1162617"/>
            <a:ext cx="4213420" cy="421342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72EA67-D478-46B5-BEEE-EDC08C6C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8959C745-D322-4372-BAB2-CC823AD13184}" type="slidenum">
              <a:rPr lang="es-E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9BA6DBE-027C-73AF-9DD5-A95D15A07756}"/>
              </a:ext>
            </a:extLst>
          </p:cNvPr>
          <p:cNvGrpSpPr/>
          <p:nvPr/>
        </p:nvGrpSpPr>
        <p:grpSpPr>
          <a:xfrm>
            <a:off x="1094096" y="6122015"/>
            <a:ext cx="5281095" cy="461665"/>
            <a:chOff x="1094095" y="3634758"/>
            <a:chExt cx="5281095" cy="461665"/>
          </a:xfrm>
        </p:grpSpPr>
        <p:pic>
          <p:nvPicPr>
            <p:cNvPr id="1026" name="Picture 2" descr="Licencia de Creative Commons">
              <a:extLst>
                <a:ext uri="{FF2B5EF4-FFF2-40B4-BE49-F238E27FC236}">
                  <a16:creationId xmlns:a16="http://schemas.microsoft.com/office/drawing/2014/main" id="{CCC2E2AA-C234-D54A-B34D-A014F227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362" y="3701990"/>
              <a:ext cx="928828" cy="327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5176CCF-09EC-EF8F-65AC-FE96ED1F0DB1}"/>
                </a:ext>
              </a:extLst>
            </p:cNvPr>
            <p:cNvSpPr txBox="1"/>
            <p:nvPr/>
          </p:nvSpPr>
          <p:spPr>
            <a:xfrm>
              <a:off x="1094095" y="3634758"/>
              <a:ext cx="4416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0" i="0" dirty="0">
                  <a:solidFill>
                    <a:srgbClr val="464646"/>
                  </a:solidFill>
                  <a:effectLst/>
                  <a:latin typeface="source sans pro" panose="020B0503030403020204" pitchFamily="34" charset="0"/>
                </a:rPr>
                <a:t>Este obra está bajo una </a:t>
              </a:r>
              <a:r>
                <a:rPr lang="es-ES" sz="1200" b="0" i="0" u="none" strike="noStrike" dirty="0">
                  <a:solidFill>
                    <a:srgbClr val="049CCF"/>
                  </a:solidFill>
                  <a:effectLst/>
                  <a:latin typeface="source sans pro" panose="020B0503030403020204" pitchFamily="34" charset="0"/>
                  <a:hlinkClick r:id="rId4"/>
                </a:rPr>
                <a:t>licencia de Creative </a:t>
              </a:r>
              <a:r>
                <a:rPr lang="es-ES" sz="1200" b="0" i="0" u="none" strike="noStrike" dirty="0" err="1">
                  <a:solidFill>
                    <a:srgbClr val="049CCF"/>
                  </a:solidFill>
                  <a:effectLst/>
                  <a:latin typeface="source sans pro" panose="020B0503030403020204" pitchFamily="34" charset="0"/>
                  <a:hlinkClick r:id="rId4"/>
                </a:rPr>
                <a:t>Commons</a:t>
              </a:r>
              <a:r>
                <a:rPr lang="es-ES" sz="1200" b="0" i="0" u="none" strike="noStrike" dirty="0">
                  <a:solidFill>
                    <a:srgbClr val="049CCF"/>
                  </a:solidFill>
                  <a:effectLst/>
                  <a:latin typeface="source sans pro" panose="020B0503030403020204" pitchFamily="34" charset="0"/>
                  <a:hlinkClick r:id="rId4"/>
                </a:rPr>
                <a:t> Reconocimiento-</a:t>
              </a:r>
              <a:r>
                <a:rPr lang="es-ES" sz="1200" b="0" i="0" u="none" strike="noStrike" dirty="0" err="1">
                  <a:solidFill>
                    <a:srgbClr val="049CCF"/>
                  </a:solidFill>
                  <a:effectLst/>
                  <a:latin typeface="source sans pro" panose="020B0503030403020204" pitchFamily="34" charset="0"/>
                  <a:hlinkClick r:id="rId4"/>
                </a:rPr>
                <a:t>NoComercial</a:t>
              </a:r>
              <a:r>
                <a:rPr lang="es-ES" sz="1200" b="0" i="0" u="none" strike="noStrike" dirty="0">
                  <a:solidFill>
                    <a:srgbClr val="049CCF"/>
                  </a:solidFill>
                  <a:effectLst/>
                  <a:latin typeface="source sans pro" panose="020B0503030403020204" pitchFamily="34" charset="0"/>
                  <a:hlinkClick r:id="rId4"/>
                </a:rPr>
                <a:t>-</a:t>
              </a:r>
              <a:r>
                <a:rPr lang="es-ES" sz="1200" b="0" i="0" u="none" strike="noStrike" dirty="0" err="1">
                  <a:solidFill>
                    <a:srgbClr val="049CCF"/>
                  </a:solidFill>
                  <a:effectLst/>
                  <a:latin typeface="source sans pro" panose="020B0503030403020204" pitchFamily="34" charset="0"/>
                  <a:hlinkClick r:id="rId4"/>
                </a:rPr>
                <a:t>CompartirIgual</a:t>
              </a:r>
              <a:r>
                <a:rPr lang="es-ES" sz="1200" b="0" i="0" u="none" strike="noStrike" dirty="0">
                  <a:solidFill>
                    <a:srgbClr val="049CCF"/>
                  </a:solidFill>
                  <a:effectLst/>
                  <a:latin typeface="source sans pro" panose="020B0503030403020204" pitchFamily="34" charset="0"/>
                  <a:hlinkClick r:id="rId4"/>
                </a:rPr>
                <a:t> 4.0 Internacional</a:t>
              </a:r>
              <a:r>
                <a:rPr lang="es-ES" sz="1200" b="0" i="0" dirty="0">
                  <a:solidFill>
                    <a:srgbClr val="464646"/>
                  </a:solidFill>
                  <a:effectLst/>
                  <a:latin typeface="source sans pro" panose="020B0503030403020204" pitchFamily="34" charset="0"/>
                </a:rPr>
                <a:t>.</a:t>
              </a:r>
              <a:endParaRPr lang="es-ES" sz="120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6CF2DC3D-7B20-2A67-E620-5FA508BAD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4" y="626526"/>
            <a:ext cx="7279230" cy="2110879"/>
          </a:xfrm>
        </p:spPr>
        <p:txBody>
          <a:bodyPr anchor="ctr">
            <a:normAutofit fontScale="90000"/>
          </a:bodyPr>
          <a:lstStyle/>
          <a:p>
            <a:r>
              <a:rPr lang="es-ES" sz="4700" dirty="0"/>
              <a:t>Taller de Programación y Robótica en CMM BML </a:t>
            </a:r>
            <a:r>
              <a:rPr lang="es-ES" sz="4700" b="1" dirty="0"/>
              <a:t>2023T2 – CL22 - 15</a:t>
            </a:r>
            <a:r>
              <a:rPr lang="es-ES" sz="4800" b="1" dirty="0"/>
              <a:t> Noviembre 2023</a:t>
            </a:r>
            <a:endParaRPr lang="es-ES" sz="4700" b="1" dirty="0"/>
          </a:p>
        </p:txBody>
      </p:sp>
    </p:spTree>
    <p:extLst>
      <p:ext uri="{BB962C8B-B14F-4D97-AF65-F5344CB8AC3E}">
        <p14:creationId xmlns:p14="http://schemas.microsoft.com/office/powerpoint/2010/main" val="72100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02" y="30410"/>
            <a:ext cx="11454262" cy="699712"/>
          </a:xfrm>
        </p:spPr>
        <p:txBody>
          <a:bodyPr>
            <a:normAutofit fontScale="90000"/>
          </a:bodyPr>
          <a:lstStyle/>
          <a:p>
            <a:r>
              <a:rPr lang="es-ES" sz="3200" dirty="0"/>
              <a:t>Clase 22.2.4 [R]- NTP: Sincronización del RTC interno con NTC -&gt; Reloj LCD</a:t>
            </a:r>
            <a:endParaRPr lang="es-ES" sz="3200" dirty="0">
              <a:highlight>
                <a:srgbClr val="00FF00"/>
              </a:highlight>
            </a:endParaRP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10</a:t>
            </a:fld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BE5081-45EC-5CD2-4AC1-6FD0147A1949}"/>
              </a:ext>
            </a:extLst>
          </p:cNvPr>
          <p:cNvSpPr txBox="1"/>
          <p:nvPr/>
        </p:nvSpPr>
        <p:spPr>
          <a:xfrm>
            <a:off x="146327" y="581410"/>
            <a:ext cx="380053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BMMR_CL22_lcd20x4_clock_4_0.py</a:t>
            </a:r>
            <a:endParaRPr lang="es-ES" dirty="0"/>
          </a:p>
        </p:txBody>
      </p:sp>
      <p:sp>
        <p:nvSpPr>
          <p:cNvPr id="5" name="Marcador de contenido 8">
            <a:extLst>
              <a:ext uri="{FF2B5EF4-FFF2-40B4-BE49-F238E27FC236}">
                <a16:creationId xmlns:a16="http://schemas.microsoft.com/office/drawing/2014/main" id="{54709CCD-4942-ED24-71E6-2ED1273B817A}"/>
              </a:ext>
            </a:extLst>
          </p:cNvPr>
          <p:cNvSpPr txBox="1">
            <a:spLocks/>
          </p:cNvSpPr>
          <p:nvPr/>
        </p:nvSpPr>
        <p:spPr>
          <a:xfrm>
            <a:off x="146329" y="4530729"/>
            <a:ext cx="3800539" cy="59366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dirty="0">
                <a:hlinkClick r:id="rId2"/>
              </a:rPr>
              <a:t>Tutorial detallado de la librería NTP en uPython</a:t>
            </a:r>
            <a:endParaRPr lang="es-ES" sz="1800" dirty="0"/>
          </a:p>
        </p:txBody>
      </p:sp>
      <p:sp>
        <p:nvSpPr>
          <p:cNvPr id="7" name="Marcador de contenido 8">
            <a:extLst>
              <a:ext uri="{FF2B5EF4-FFF2-40B4-BE49-F238E27FC236}">
                <a16:creationId xmlns:a16="http://schemas.microsoft.com/office/drawing/2014/main" id="{CBF6A81B-0476-9556-C1D1-4EB3437C58FF}"/>
              </a:ext>
            </a:extLst>
          </p:cNvPr>
          <p:cNvSpPr txBox="1">
            <a:spLocks/>
          </p:cNvSpPr>
          <p:nvPr/>
        </p:nvSpPr>
        <p:spPr>
          <a:xfrm>
            <a:off x="146330" y="5237079"/>
            <a:ext cx="3800539" cy="10601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dirty="0">
                <a:hlinkClick r:id="rId3"/>
              </a:rPr>
              <a:t>Codigo de la librería NTP en uPython – </a:t>
            </a:r>
            <a:r>
              <a:rPr lang="es-ES" sz="1800" dirty="0" err="1">
                <a:hlinkClick r:id="rId3"/>
              </a:rPr>
              <a:t>port</a:t>
            </a:r>
            <a:r>
              <a:rPr lang="es-ES" sz="1800" dirty="0">
                <a:hlinkClick r:id="rId3"/>
              </a:rPr>
              <a:t> PICO W</a:t>
            </a:r>
            <a:r>
              <a:rPr lang="es-ES" sz="1800" dirty="0"/>
              <a:t>, Está hecha con sockets, asi que ya podemos echarle un vistazo y entender el codigo</a:t>
            </a:r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C7084E7F-EB1E-FE7F-8D21-EDA72F38D16F}"/>
              </a:ext>
            </a:extLst>
          </p:cNvPr>
          <p:cNvSpPr txBox="1">
            <a:spLocks/>
          </p:cNvSpPr>
          <p:nvPr/>
        </p:nvSpPr>
        <p:spPr>
          <a:xfrm>
            <a:off x="146329" y="3901477"/>
            <a:ext cx="3800539" cy="52424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dirty="0">
                <a:hlinkClick r:id="rId4"/>
              </a:rPr>
              <a:t>El tuto de </a:t>
            </a:r>
            <a:r>
              <a:rPr lang="es-ES" sz="1800" dirty="0" err="1">
                <a:hlinkClick r:id="rId4"/>
              </a:rPr>
              <a:t>sunfounder</a:t>
            </a:r>
            <a:r>
              <a:rPr lang="es-ES" sz="1800" dirty="0">
                <a:hlinkClick r:id="rId4"/>
              </a:rPr>
              <a:t> sobre </a:t>
            </a:r>
            <a:r>
              <a:rPr lang="es-ES" sz="1800" dirty="0" err="1">
                <a:hlinkClick r:id="rId4"/>
              </a:rPr>
              <a:t>Openweather</a:t>
            </a:r>
            <a:r>
              <a:rPr lang="es-ES" sz="1800" dirty="0">
                <a:hlinkClick r:id="rId4"/>
              </a:rPr>
              <a:t> , explica rápido NTP</a:t>
            </a:r>
            <a:endParaRPr lang="es-E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s-ES" sz="1800" dirty="0">
              <a:hlinkClick r:id="rId2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898165B-1106-7121-6D06-04D88595C93A}"/>
              </a:ext>
            </a:extLst>
          </p:cNvPr>
          <p:cNvSpPr txBox="1">
            <a:spLocks/>
          </p:cNvSpPr>
          <p:nvPr/>
        </p:nvSpPr>
        <p:spPr>
          <a:xfrm>
            <a:off x="146328" y="2680287"/>
            <a:ext cx="3800539" cy="117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NPT es un servicio sobre TCP/IP en el </a:t>
            </a:r>
            <a:r>
              <a:rPr lang="es-ES" sz="1800" dirty="0" err="1"/>
              <a:t>port</a:t>
            </a:r>
            <a:r>
              <a:rPr lang="es-ES" sz="1800" dirty="0"/>
              <a:t> </a:t>
            </a:r>
            <a:r>
              <a:rPr lang="es-ES" sz="1800" b="1" dirty="0"/>
              <a:t>123,</a:t>
            </a:r>
            <a:r>
              <a:rPr lang="es-ES" sz="1800" dirty="0"/>
              <a:t> que </a:t>
            </a:r>
            <a:r>
              <a:rPr lang="es-ES" sz="1800" dirty="0" err="1"/>
              <a:t>envia</a:t>
            </a:r>
            <a:r>
              <a:rPr lang="es-ES" sz="1800" dirty="0"/>
              <a:t> la hora precisa de relojes atómicos de cesio. En España este servicio </a:t>
            </a:r>
            <a:r>
              <a:rPr lang="es-ES" sz="1800" dirty="0">
                <a:hlinkClick r:id="rId5"/>
              </a:rPr>
              <a:t>NTP lo presta la Armada</a:t>
            </a:r>
            <a:endParaRPr lang="es-ES" sz="1800" dirty="0"/>
          </a:p>
        </p:txBody>
      </p:sp>
      <p:sp>
        <p:nvSpPr>
          <p:cNvPr id="4" name="Marcador de contenido 5">
            <a:extLst>
              <a:ext uri="{FF2B5EF4-FFF2-40B4-BE49-F238E27FC236}">
                <a16:creationId xmlns:a16="http://schemas.microsoft.com/office/drawing/2014/main" id="{6A3C4441-B5A1-0BA1-4689-CEABEEBDBF53}"/>
              </a:ext>
            </a:extLst>
          </p:cNvPr>
          <p:cNvSpPr txBox="1">
            <a:spLocks/>
          </p:cNvSpPr>
          <p:nvPr/>
        </p:nvSpPr>
        <p:spPr>
          <a:xfrm>
            <a:off x="4287902" y="599607"/>
            <a:ext cx="7757761" cy="56976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# 0- Constates y Variables globales + Objetos</a:t>
            </a:r>
          </a:p>
          <a:p>
            <a:pPr marL="0" indent="0">
              <a:buNone/>
            </a:pPr>
            <a:r>
              <a:rPr lang="es-ES" sz="1800" dirty="0"/>
              <a:t>TIMEZONE = 1 # España es GMT +1</a:t>
            </a:r>
          </a:p>
          <a:p>
            <a:pPr marL="0" indent="0">
              <a:buNone/>
            </a:pPr>
            <a:r>
              <a:rPr lang="es-ES" sz="1800" dirty="0" err="1"/>
              <a:t>ntptime.host</a:t>
            </a:r>
            <a:r>
              <a:rPr lang="es-ES" sz="1800" dirty="0"/>
              <a:t> = 'ntp.roa.es' # servidor NTP de España, si no usa el host x defecto</a:t>
            </a:r>
          </a:p>
          <a:p>
            <a:pPr marL="0" indent="0">
              <a:buNone/>
            </a:pPr>
            <a:r>
              <a:rPr lang="es-ES" sz="1800" dirty="0"/>
              <a:t># 0.1 LCD, # Usa las configuraciones por defecto I2C0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</a:rPr>
              <a:t>def</a:t>
            </a:r>
            <a:r>
              <a:rPr lang="en-US" sz="1800" dirty="0"/>
              <a:t> </a:t>
            </a:r>
            <a:r>
              <a:rPr lang="en-US" sz="1800" dirty="0" err="1"/>
              <a:t>setLtime</a:t>
            </a:r>
            <a:r>
              <a:rPr lang="en-US" sz="1800" dirty="0"/>
              <a:t>():</a:t>
            </a:r>
          </a:p>
          <a:p>
            <a:pPr marL="0" indent="0">
              <a:buNone/>
            </a:pPr>
            <a:r>
              <a:rPr lang="en-US" sz="1800" dirty="0"/>
              <a:t>"Set RTC date &amp; time synchronized with NTP server. Manages Time zone &amp; DST”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# 1- Mensajes de inicio en LCD y consola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030A0"/>
                </a:solidFill>
              </a:rPr>
              <a:t>try: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2-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Conexion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internet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</a:t>
            </a:r>
            <a:r>
              <a:rPr lang="en-US" sz="1800" dirty="0" err="1"/>
              <a:t>do_connect</a:t>
            </a:r>
            <a:r>
              <a:rPr lang="en-US" sz="1800" dirty="0"/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030A0"/>
                </a:solidFill>
              </a:rPr>
              <a:t>except</a:t>
            </a:r>
            <a:r>
              <a:rPr lang="en-US" sz="1800" dirty="0"/>
              <a:t> </a:t>
            </a:r>
            <a:r>
              <a:rPr lang="en-US" sz="1800" dirty="0" err="1"/>
              <a:t>RuntimeError</a:t>
            </a:r>
            <a:r>
              <a:rPr lang="en-US" sz="1800" dirty="0"/>
              <a:t> as et: # </a:t>
            </a:r>
            <a:r>
              <a:rPr lang="en-US" sz="1800" dirty="0" err="1"/>
              <a:t>debajo</a:t>
            </a:r>
            <a:r>
              <a:rPr lang="en-US" sz="1800" dirty="0"/>
              <a:t> </a:t>
            </a:r>
            <a:r>
              <a:rPr lang="en-US" sz="1800" dirty="0" err="1"/>
              <a:t>codigo</a:t>
            </a:r>
            <a:r>
              <a:rPr lang="en-US" sz="1800" dirty="0"/>
              <a:t> para </a:t>
            </a:r>
            <a:r>
              <a:rPr lang="en-US" sz="1800" dirty="0" err="1"/>
              <a:t>tatar</a:t>
            </a:r>
            <a:r>
              <a:rPr lang="en-US" sz="1800" dirty="0"/>
              <a:t> error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# 3- Mensajes de hora inicial</a:t>
            </a: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030A0"/>
                </a:solidFill>
              </a:rPr>
              <a:t>try</a:t>
            </a:r>
            <a:r>
              <a:rPr lang="en-US" sz="1800" dirty="0"/>
              <a:t>: # 4- </a:t>
            </a:r>
            <a:r>
              <a:rPr lang="en-US" sz="1800" dirty="0" err="1"/>
              <a:t>sincroniza</a:t>
            </a:r>
            <a:r>
              <a:rPr lang="en-US" sz="1800" dirty="0"/>
              <a:t> RTC con hora GMT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</a:t>
            </a:r>
            <a:r>
              <a:rPr lang="en-US" sz="1800" dirty="0" err="1"/>
              <a:t>setLtime</a:t>
            </a:r>
            <a:r>
              <a:rPr lang="en-US" sz="1800" dirty="0"/>
              <a:t>()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030A0"/>
                </a:solidFill>
              </a:rPr>
              <a:t>except:  </a:t>
            </a:r>
            <a:r>
              <a:rPr lang="en-US" sz="1800" dirty="0"/>
              <a:t># </a:t>
            </a:r>
            <a:r>
              <a:rPr lang="en-US" sz="1800" dirty="0" err="1"/>
              <a:t>debajo</a:t>
            </a:r>
            <a:r>
              <a:rPr lang="en-US" sz="1800" dirty="0"/>
              <a:t> </a:t>
            </a:r>
            <a:r>
              <a:rPr lang="en-US" sz="1800" dirty="0" err="1"/>
              <a:t>codigo</a:t>
            </a:r>
            <a:r>
              <a:rPr lang="en-US" sz="1800" dirty="0"/>
              <a:t> para </a:t>
            </a:r>
            <a:r>
              <a:rPr lang="en-US" sz="1800" dirty="0" err="1"/>
              <a:t>tatar</a:t>
            </a:r>
            <a:r>
              <a:rPr lang="en-US" sz="1800" dirty="0"/>
              <a:t> Error NTP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# 5- Mensajes de hora Sincronizada</a:t>
            </a: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    </a:t>
            </a:r>
            <a:endParaRPr lang="es-ES" sz="1800" dirty="0"/>
          </a:p>
        </p:txBody>
      </p:sp>
      <p:sp>
        <p:nvSpPr>
          <p:cNvPr id="10" name="Marcador de contenido 8">
            <a:extLst>
              <a:ext uri="{FF2B5EF4-FFF2-40B4-BE49-F238E27FC236}">
                <a16:creationId xmlns:a16="http://schemas.microsoft.com/office/drawing/2014/main" id="{CEAB5237-2C24-514B-A50E-C1E0F50FA613}"/>
              </a:ext>
            </a:extLst>
          </p:cNvPr>
          <p:cNvSpPr txBox="1">
            <a:spLocks/>
          </p:cNvSpPr>
          <p:nvPr/>
        </p:nvSpPr>
        <p:spPr>
          <a:xfrm>
            <a:off x="146328" y="1024360"/>
            <a:ext cx="3800539" cy="15659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s-ES" sz="1800" dirty="0"/>
              <a:t>Guardar el programa de reloj LCD en la pico W como “main.py”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s-ES" sz="1800" dirty="0"/>
              <a:t>Desconectar la </a:t>
            </a:r>
            <a:r>
              <a:rPr lang="es-ES" sz="1800" dirty="0" err="1"/>
              <a:t>PicoW</a:t>
            </a:r>
            <a:r>
              <a:rPr lang="es-ES" sz="1800" dirty="0"/>
              <a:t> del PC y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s-ES" sz="1800" dirty="0"/>
              <a:t>Conectar a alimentación por USB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1800" dirty="0"/>
              <a:t>Ver como la fecha/hora inicial es: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sz="1800" b="1" dirty="0">
                <a:solidFill>
                  <a:srgbClr val="0070C0"/>
                </a:solidFill>
              </a:rPr>
              <a:t>2021/01/01 00:00 -&gt;  </a:t>
            </a:r>
            <a:r>
              <a:rPr lang="es-ES" sz="1800" dirty="0">
                <a:solidFill>
                  <a:srgbClr val="0070C0"/>
                </a:solidFill>
              </a:rPr>
              <a:t>la </a:t>
            </a:r>
            <a:r>
              <a:rPr lang="es-ES" sz="1800" b="1" dirty="0">
                <a:solidFill>
                  <a:srgbClr val="0070C0"/>
                </a:solidFill>
              </a:rPr>
              <a:t> sincronizada</a:t>
            </a:r>
          </a:p>
        </p:txBody>
      </p:sp>
    </p:spTree>
    <p:extLst>
      <p:ext uri="{BB962C8B-B14F-4D97-AF65-F5344CB8AC3E}">
        <p14:creationId xmlns:p14="http://schemas.microsoft.com/office/powerpoint/2010/main" val="69132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84"/>
            <a:ext cx="11207465" cy="454031"/>
          </a:xfrm>
        </p:spPr>
        <p:txBody>
          <a:bodyPr>
            <a:noAutofit/>
          </a:bodyPr>
          <a:lstStyle/>
          <a:p>
            <a:r>
              <a:rPr lang="es-ES" sz="3200" dirty="0"/>
              <a:t>Clase 22.2.5 [R]- Solución de sincronización #1 : </a:t>
            </a:r>
            <a:r>
              <a:rPr lang="es-ES" sz="3200" dirty="0" err="1"/>
              <a:t>Boot_wifi_sincro</a:t>
            </a:r>
            <a:endParaRPr lang="es-ES" sz="3200" dirty="0">
              <a:highlight>
                <a:srgbClr val="00FF00"/>
              </a:highlight>
            </a:endParaRP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11</a:t>
            </a:fld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6697CF-315C-8ED4-0DD4-4E01949C3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58519" y="1124262"/>
            <a:ext cx="7698699" cy="5172983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600" dirty="0"/>
              <a:t># 0- Constates y Variables globales + Objetos</a:t>
            </a:r>
          </a:p>
          <a:p>
            <a:pPr marL="0" indent="0">
              <a:buNone/>
            </a:pPr>
            <a:r>
              <a:rPr lang="es-ES" sz="1600" dirty="0"/>
              <a:t>TIMEZONE = 1 # </a:t>
            </a:r>
            <a:r>
              <a:rPr lang="es-ES" sz="1600" dirty="0" err="1"/>
              <a:t>sPAIN</a:t>
            </a:r>
            <a:r>
              <a:rPr lang="es-ES" sz="1600" dirty="0"/>
              <a:t> IS </a:t>
            </a:r>
            <a:r>
              <a:rPr lang="es-ES" sz="1600" dirty="0" err="1"/>
              <a:t>gmt</a:t>
            </a:r>
            <a:r>
              <a:rPr lang="es-ES" sz="1600" dirty="0"/>
              <a:t> +1</a:t>
            </a:r>
          </a:p>
          <a:p>
            <a:pPr marL="0" indent="0">
              <a:buNone/>
            </a:pPr>
            <a:r>
              <a:rPr lang="es-ES" sz="1600" dirty="0" err="1"/>
              <a:t>ntptime.host</a:t>
            </a:r>
            <a:r>
              <a:rPr lang="es-ES" sz="1600" dirty="0"/>
              <a:t> = 'ntp.roa.es' # servidor NTP de España,</a:t>
            </a:r>
          </a:p>
          <a:p>
            <a:pPr marL="0" indent="0">
              <a:buNone/>
            </a:pPr>
            <a:r>
              <a:rPr lang="es-ES" sz="1600" dirty="0"/>
              <a:t>…. Resto de variables de </a:t>
            </a:r>
            <a:r>
              <a:rPr lang="es-ES" sz="1600" b="1" dirty="0" err="1">
                <a:solidFill>
                  <a:srgbClr val="7030A0"/>
                </a:solidFill>
              </a:rPr>
              <a:t>do_connect</a:t>
            </a:r>
            <a:endParaRPr lang="es-ES" sz="16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7030A0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/>
              <a:t>setLtime</a:t>
            </a:r>
            <a:r>
              <a:rPr lang="en-US" sz="1600" dirty="0"/>
              <a:t>():</a:t>
            </a:r>
          </a:p>
          <a:p>
            <a:pPr marL="0" indent="0">
              <a:buNone/>
            </a:pPr>
            <a:r>
              <a:rPr lang="en-US" sz="1600" dirty="0"/>
              <a:t>    "“” Set RTC date and time synchronized with NTP server. Manages Time zone and DST”””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s-ES" sz="1600" dirty="0"/>
              <a:t>…. Resto de </a:t>
            </a:r>
            <a:r>
              <a:rPr lang="es-ES" sz="1600" b="1" dirty="0" err="1">
                <a:solidFill>
                  <a:srgbClr val="7030A0"/>
                </a:solidFill>
              </a:rPr>
              <a:t>do_connect</a:t>
            </a:r>
            <a:r>
              <a:rPr lang="es-ES" sz="1600" dirty="0"/>
              <a:t> hasta el final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s-ES" sz="1600" dirty="0"/>
              <a:t># 5 - </a:t>
            </a:r>
            <a:r>
              <a:rPr lang="es-ES" sz="1600" dirty="0" err="1"/>
              <a:t>Sincronizacion</a:t>
            </a:r>
            <a:r>
              <a:rPr lang="es-ES" sz="1600" dirty="0"/>
              <a:t> con </a:t>
            </a:r>
            <a:r>
              <a:rPr lang="es-ES" sz="1600" dirty="0" err="1"/>
              <a:t>ntp</a:t>
            </a:r>
            <a:endParaRPr lang="es-ES" sz="1600" dirty="0"/>
          </a:p>
          <a:p>
            <a:pPr marL="0" indent="0">
              <a:buNone/>
            </a:pPr>
            <a:r>
              <a:rPr lang="es-ES" sz="1600" b="1" dirty="0">
                <a:solidFill>
                  <a:srgbClr val="7030A0"/>
                </a:solidFill>
              </a:rPr>
              <a:t>try</a:t>
            </a:r>
            <a:r>
              <a:rPr lang="es-ES" sz="1600" dirty="0"/>
              <a:t>:     # sincroniza RTC con hora Local</a:t>
            </a:r>
          </a:p>
          <a:p>
            <a:pPr marL="0" indent="0">
              <a:buNone/>
            </a:pPr>
            <a:r>
              <a:rPr lang="es-ES" sz="1600" dirty="0"/>
              <a:t>    </a:t>
            </a:r>
            <a:r>
              <a:rPr lang="es-ES" sz="1600" dirty="0" err="1"/>
              <a:t>setLtime</a:t>
            </a:r>
            <a:r>
              <a:rPr lang="es-ES" sz="1600" dirty="0"/>
              <a:t>()</a:t>
            </a:r>
          </a:p>
          <a:p>
            <a:pPr marL="0" indent="0">
              <a:buNone/>
            </a:pPr>
            <a:r>
              <a:rPr lang="es-ES" sz="1600" b="1" dirty="0" err="1">
                <a:solidFill>
                  <a:srgbClr val="7030A0"/>
                </a:solidFill>
              </a:rPr>
              <a:t>except</a:t>
            </a:r>
            <a:r>
              <a:rPr lang="es-ES" sz="1600" dirty="0"/>
              <a:t>:      #Error NTP</a:t>
            </a:r>
          </a:p>
          <a:p>
            <a:pPr marL="0" indent="0">
              <a:buNone/>
            </a:pPr>
            <a:r>
              <a:rPr lang="es-ES" sz="1600" dirty="0"/>
              <a:t>   </a:t>
            </a:r>
            <a:r>
              <a:rPr lang="es-ES" sz="1600" dirty="0">
                <a:solidFill>
                  <a:srgbClr val="7030A0"/>
                </a:solidFill>
              </a:rPr>
              <a:t> </a:t>
            </a:r>
            <a:r>
              <a:rPr lang="es-ES" sz="1600" dirty="0" err="1">
                <a:solidFill>
                  <a:srgbClr val="7030A0"/>
                </a:solidFill>
              </a:rPr>
              <a:t>print</a:t>
            </a:r>
            <a:r>
              <a:rPr lang="es-ES" sz="1600" dirty="0"/>
              <a:t>("Error NTP")</a:t>
            </a:r>
          </a:p>
          <a:p>
            <a:pPr marL="0" indent="0">
              <a:buNone/>
            </a:pPr>
            <a:r>
              <a:rPr lang="es-ES" sz="1600" dirty="0"/>
              <a:t># 6- Desconectar del </a:t>
            </a:r>
            <a:r>
              <a:rPr lang="es-ES" sz="1600" dirty="0" err="1"/>
              <a:t>router</a:t>
            </a:r>
            <a:r>
              <a:rPr lang="es-ES" sz="1600" dirty="0"/>
              <a:t> y 7- Desconectar el HW WIFI</a:t>
            </a:r>
          </a:p>
          <a:p>
            <a:pPr marL="0" indent="0">
              <a:buNone/>
            </a:pPr>
            <a:r>
              <a:rPr lang="es-ES" sz="1600" dirty="0" err="1"/>
              <a:t>wlan.disconnect</a:t>
            </a:r>
            <a:r>
              <a:rPr lang="es-ES" sz="1600" dirty="0"/>
              <a:t>()</a:t>
            </a:r>
          </a:p>
          <a:p>
            <a:pPr marL="0" indent="0">
              <a:buNone/>
            </a:pPr>
            <a:r>
              <a:rPr lang="es-ES" sz="1600" dirty="0" err="1"/>
              <a:t>wlan.active</a:t>
            </a:r>
            <a:r>
              <a:rPr lang="es-ES" sz="1600" dirty="0"/>
              <a:t>(</a:t>
            </a:r>
            <a:r>
              <a:rPr lang="es-ES" sz="1600" b="1" dirty="0">
                <a:solidFill>
                  <a:srgbClr val="7030A0"/>
                </a:solidFill>
              </a:rPr>
              <a:t>False</a:t>
            </a:r>
            <a:r>
              <a:rPr lang="es-ES" sz="1600" dirty="0"/>
              <a:t>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BE5081-45EC-5CD2-4AC1-6FD0147A1949}"/>
              </a:ext>
            </a:extLst>
          </p:cNvPr>
          <p:cNvSpPr txBox="1"/>
          <p:nvPr/>
        </p:nvSpPr>
        <p:spPr>
          <a:xfrm>
            <a:off x="229852" y="755715"/>
            <a:ext cx="358648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BMMR_CL22_boot_sincro_1_0.py</a:t>
            </a:r>
            <a:endParaRPr lang="es-ES" dirty="0"/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F1DFBCAB-49E7-999A-7690-75AC0D3AAE3E}"/>
              </a:ext>
            </a:extLst>
          </p:cNvPr>
          <p:cNvSpPr txBox="1">
            <a:spLocks/>
          </p:cNvSpPr>
          <p:nvPr/>
        </p:nvSpPr>
        <p:spPr>
          <a:xfrm>
            <a:off x="146335" y="1124262"/>
            <a:ext cx="3774934" cy="517298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sz="2000" dirty="0"/>
              <a:t>Ya sabemos que en uPython, el </a:t>
            </a:r>
            <a:r>
              <a:rPr lang="es-ES" sz="2000" dirty="0" err="1"/>
              <a:t>uControlador</a:t>
            </a:r>
            <a:r>
              <a:rPr lang="es-ES" sz="2000" dirty="0"/>
              <a:t> ejecutara el programa </a:t>
            </a:r>
            <a:r>
              <a:rPr lang="es-ES" sz="2400" b="1" dirty="0">
                <a:solidFill>
                  <a:srgbClr val="7030A0"/>
                </a:solidFill>
              </a:rPr>
              <a:t>main.py , </a:t>
            </a:r>
            <a:r>
              <a:rPr lang="es-ES" sz="2400" dirty="0"/>
              <a:t>al conectarle a la alimentación.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400" dirty="0">
                <a:highlight>
                  <a:srgbClr val="FFFF00"/>
                </a:highlight>
              </a:rPr>
              <a:t>En realidad, primero busca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400" b="1" dirty="0">
                <a:solidFill>
                  <a:srgbClr val="7030A0"/>
                </a:solidFill>
                <a:highlight>
                  <a:srgbClr val="FFFF00"/>
                </a:highlight>
              </a:rPr>
              <a:t>Boot.py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400" dirty="0">
                <a:highlight>
                  <a:srgbClr val="FFFF00"/>
                </a:highlight>
              </a:rPr>
              <a:t>que ejecutara antes que main.py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400" dirty="0"/>
              <a:t>Solución de sincronización:</a:t>
            </a:r>
            <a:endParaRPr lang="es-ES" sz="20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000" dirty="0"/>
              <a:t>Hacer un boot.py con </a:t>
            </a:r>
            <a:r>
              <a:rPr lang="es-ES" sz="2000" dirty="0" err="1"/>
              <a:t>do_connect</a:t>
            </a:r>
            <a:r>
              <a:rPr lang="es-ES" sz="2000" dirty="0"/>
              <a:t>, seguido de una sincronización con </a:t>
            </a:r>
            <a:r>
              <a:rPr lang="es-ES" sz="2000" dirty="0" err="1"/>
              <a:t>ntp</a:t>
            </a:r>
            <a:r>
              <a:rPr lang="es-ES" sz="2000" dirty="0"/>
              <a:t>, y cerrar la conexión para liberar recursos y ahorrar consumo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9570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D86159A-A685-BF9A-EB50-821D1538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5" y="700087"/>
            <a:ext cx="10515600" cy="936625"/>
          </a:xfrm>
          <a:solidFill>
            <a:schemeClr val="accent4">
              <a:lumMod val="40000"/>
              <a:lumOff val="60000"/>
            </a:schemeClr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s-ES" b="1" dirty="0"/>
              <a:t>Archivo de transparencias relevantes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52A6B5-4646-D96F-F8BD-72E44600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876146-8770-956D-BBF7-AF17BA23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8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Taller Programación y Robótica-CMM BML-2023-CL22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563836-5C13-D512-3D1E-6EB79180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12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74C01E-5E65-3E87-E6C9-50C10797648E}"/>
              </a:ext>
            </a:extLst>
          </p:cNvPr>
          <p:cNvSpPr txBox="1">
            <a:spLocks/>
          </p:cNvSpPr>
          <p:nvPr/>
        </p:nvSpPr>
        <p:spPr>
          <a:xfrm>
            <a:off x="688976" y="4095501"/>
            <a:ext cx="8648770" cy="1866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/>
              <a:t>Taller personalizado de Programación y Robótica en CMM BML  2023 -2024</a:t>
            </a:r>
          </a:p>
        </p:txBody>
      </p:sp>
      <p:pic>
        <p:nvPicPr>
          <p:cNvPr id="3" name="Imagen 2" descr="Icono&#10;&#10;Descripción generada automáticamente con confianza media">
            <a:extLst>
              <a:ext uri="{FF2B5EF4-FFF2-40B4-BE49-F238E27FC236}">
                <a16:creationId xmlns:a16="http://schemas.microsoft.com/office/drawing/2014/main" id="{627EF175-22C8-F10B-C3B8-92BF4AFCD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45" y="4095500"/>
            <a:ext cx="1866830" cy="186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31" y="256319"/>
            <a:ext cx="11074644" cy="1221129"/>
          </a:xfrm>
        </p:spPr>
        <p:txBody>
          <a:bodyPr>
            <a:noAutofit/>
          </a:bodyPr>
          <a:lstStyle/>
          <a:p>
            <a:r>
              <a:rPr lang="es-ES" sz="3600" b="1" dirty="0"/>
              <a:t>[Redes] Socket </a:t>
            </a:r>
            <a:r>
              <a:rPr lang="es-ES" sz="3600" b="1" dirty="0" err="1"/>
              <a:t>Bind</a:t>
            </a:r>
            <a:r>
              <a:rPr lang="es-ES" sz="3600" b="1" dirty="0"/>
              <a:t> : un ordenador en modo servidor puede tener 2 direcciones de red </a:t>
            </a:r>
            <a:br>
              <a:rPr lang="es-ES" sz="3600" dirty="0"/>
            </a:br>
            <a:endParaRPr lang="es-ES" sz="3600" b="1" dirty="0"/>
          </a:p>
        </p:txBody>
      </p:sp>
      <p:sp>
        <p:nvSpPr>
          <p:cNvPr id="40" name="Marcador de fecha 39">
            <a:extLst>
              <a:ext uri="{FF2B5EF4-FFF2-40B4-BE49-F238E27FC236}">
                <a16:creationId xmlns:a16="http://schemas.microsoft.com/office/drawing/2014/main" id="{9FF803D5-F978-2F2E-756B-A3CFFC93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43" name="Marcador de pie de página 42">
            <a:extLst>
              <a:ext uri="{FF2B5EF4-FFF2-40B4-BE49-F238E27FC236}">
                <a16:creationId xmlns:a16="http://schemas.microsoft.com/office/drawing/2014/main" id="{C53B3EBB-C428-5A1A-7767-30B83470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45" name="Marcador de número de diapositiva 44">
            <a:extLst>
              <a:ext uri="{FF2B5EF4-FFF2-40B4-BE49-F238E27FC236}">
                <a16:creationId xmlns:a16="http://schemas.microsoft.com/office/drawing/2014/main" id="{097150E7-EC9C-9741-3D47-BFFD52D3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13</a:t>
            </a:fld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479B22-EFA3-BF5F-FF01-2C4F5A532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4935" y="1199212"/>
            <a:ext cx="5802442" cy="2068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Un PC con cable Ethernet y wifi ambos activados tiene 2 direcciones de red, en el ejemplo tiene</a:t>
            </a:r>
          </a:p>
          <a:p>
            <a:pPr marL="0" indent="0">
              <a:buNone/>
            </a:pPr>
            <a:r>
              <a:rPr lang="es-ES" dirty="0"/>
              <a:t>192.168.1.55 -&gt; Ethernet 4</a:t>
            </a:r>
          </a:p>
          <a:p>
            <a:pPr marL="0" indent="0">
              <a:buNone/>
            </a:pPr>
            <a:r>
              <a:rPr lang="es-ES" dirty="0"/>
              <a:t>192.168.1.58 -&gt; Wifi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5EC746-F009-8747-ACC2-E977ABCF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43" y="1199212"/>
            <a:ext cx="4611396" cy="4976735"/>
          </a:xfrm>
          <a:prstGeom prst="rect">
            <a:avLst/>
          </a:prstGeom>
        </p:spPr>
      </p:pic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2896F22-992D-D18C-CCF5-5FF719182BC6}"/>
              </a:ext>
            </a:extLst>
          </p:cNvPr>
          <p:cNvSpPr txBox="1">
            <a:spLocks/>
          </p:cNvSpPr>
          <p:nvPr/>
        </p:nvSpPr>
        <p:spPr>
          <a:xfrm>
            <a:off x="5814935" y="3531620"/>
            <a:ext cx="5802442" cy="2068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Para escuchar por todas, se configura </a:t>
            </a:r>
            <a:r>
              <a:rPr lang="es-ES" dirty="0" err="1"/>
              <a:t>bind</a:t>
            </a:r>
            <a:r>
              <a:rPr lang="es-ES" dirty="0"/>
              <a:t> como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err="1"/>
              <a:t>socket.bind</a:t>
            </a:r>
            <a:r>
              <a:rPr lang="es-ES" dirty="0"/>
              <a:t>((</a:t>
            </a:r>
            <a:r>
              <a:rPr lang="en-US" dirty="0"/>
              <a:t>0.0.0.0), port ) or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err="1"/>
              <a:t>socket.bind</a:t>
            </a:r>
            <a:r>
              <a:rPr lang="es-ES" dirty="0"/>
              <a:t>(‘’</a:t>
            </a:r>
            <a:r>
              <a:rPr lang="en-US" dirty="0"/>
              <a:t>, port 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  <a:r>
              <a:rPr lang="es-ES" dirty="0"/>
              <a:t>usa la dirección especial INADDR_ANY para escuchar en todas las direcciones al mismo tiempo </a:t>
            </a:r>
          </a:p>
        </p:txBody>
      </p:sp>
    </p:spTree>
    <p:extLst>
      <p:ext uri="{BB962C8B-B14F-4D97-AF65-F5344CB8AC3E}">
        <p14:creationId xmlns:p14="http://schemas.microsoft.com/office/powerpoint/2010/main" val="150246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31" y="256319"/>
            <a:ext cx="11074644" cy="1221129"/>
          </a:xfrm>
        </p:spPr>
        <p:txBody>
          <a:bodyPr>
            <a:noAutofit/>
          </a:bodyPr>
          <a:lstStyle/>
          <a:p>
            <a:r>
              <a:rPr lang="es-ES" sz="3600" b="1" dirty="0"/>
              <a:t>[Robotica] </a:t>
            </a:r>
            <a:r>
              <a:rPr lang="es-ES" sz="3600" b="1" dirty="0" err="1"/>
              <a:t>Neopixel</a:t>
            </a:r>
            <a:r>
              <a:rPr lang="es-ES" sz="3600" b="1" dirty="0"/>
              <a:t> </a:t>
            </a:r>
            <a:r>
              <a:rPr lang="es-ES" sz="3600" dirty="0"/>
              <a:t>¿Qué son y para que se usan?</a:t>
            </a:r>
            <a:br>
              <a:rPr lang="es-ES" sz="3600" dirty="0"/>
            </a:br>
            <a:r>
              <a:rPr lang="es-ES" sz="3600" dirty="0"/>
              <a:t>Seguiremos fuente # </a:t>
            </a:r>
            <a:r>
              <a:rPr lang="es-ES" sz="3600" b="1" dirty="0"/>
              <a:t>3 - </a:t>
            </a:r>
            <a:r>
              <a:rPr lang="es-ES" sz="3600" b="1" dirty="0" err="1"/>
              <a:t>MicroPython</a:t>
            </a:r>
            <a:r>
              <a:rPr lang="es-ES" sz="3600" b="1" dirty="0"/>
              <a:t> </a:t>
            </a:r>
            <a:r>
              <a:rPr lang="es-ES" sz="3600" b="1" dirty="0" err="1"/>
              <a:t>for</a:t>
            </a:r>
            <a:r>
              <a:rPr lang="es-ES" sz="3600" b="1" dirty="0"/>
              <a:t> </a:t>
            </a:r>
            <a:r>
              <a:rPr lang="es-ES" sz="3600" b="1" dirty="0" err="1"/>
              <a:t>Kids</a:t>
            </a:r>
            <a:r>
              <a:rPr lang="es-ES" sz="3600" b="1" dirty="0"/>
              <a:t> </a:t>
            </a:r>
            <a:br>
              <a:rPr lang="es-ES" sz="3600" dirty="0"/>
            </a:br>
            <a:r>
              <a:rPr lang="es-ES" sz="2400" dirty="0">
                <a:hlinkClick r:id="rId2"/>
              </a:rPr>
              <a:t>https://www.coderdojotc.org/micropython/basics/05-neopixel/</a:t>
            </a:r>
            <a:endParaRPr lang="es-ES" sz="3600" b="1" dirty="0"/>
          </a:p>
        </p:txBody>
      </p:sp>
      <p:sp>
        <p:nvSpPr>
          <p:cNvPr id="40" name="Marcador de fecha 39">
            <a:extLst>
              <a:ext uri="{FF2B5EF4-FFF2-40B4-BE49-F238E27FC236}">
                <a16:creationId xmlns:a16="http://schemas.microsoft.com/office/drawing/2014/main" id="{9FF803D5-F978-2F2E-756B-A3CFFC93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</a:p>
        </p:txBody>
      </p:sp>
      <p:sp>
        <p:nvSpPr>
          <p:cNvPr id="43" name="Marcador de pie de página 42">
            <a:extLst>
              <a:ext uri="{FF2B5EF4-FFF2-40B4-BE49-F238E27FC236}">
                <a16:creationId xmlns:a16="http://schemas.microsoft.com/office/drawing/2014/main" id="{C53B3EBB-C428-5A1A-7767-30B83470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45" name="Marcador de número de diapositiva 44">
            <a:extLst>
              <a:ext uri="{FF2B5EF4-FFF2-40B4-BE49-F238E27FC236}">
                <a16:creationId xmlns:a16="http://schemas.microsoft.com/office/drawing/2014/main" id="{097150E7-EC9C-9741-3D47-BFFD52D3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9C745-D322-4372-BAB2-CC823AD13184}" type="slidenum">
              <a:rPr lang="es-ES" smtClean="0"/>
              <a:t>14</a:t>
            </a:fld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C064F9-E37E-BD71-07D6-D7681EE68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1993" y="1449971"/>
            <a:ext cx="8665283" cy="5046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 dirty="0"/>
              <a:t>Los </a:t>
            </a:r>
            <a:r>
              <a:rPr lang="es-ES" sz="2400" b="1" u="sng" dirty="0" err="1"/>
              <a:t>neopixeles</a:t>
            </a:r>
            <a:r>
              <a:rPr lang="es-ES" sz="2400" dirty="0"/>
              <a:t> son </a:t>
            </a:r>
          </a:p>
          <a:p>
            <a:pPr lvl="1"/>
            <a:r>
              <a:rPr lang="es-ES" sz="2000" dirty="0"/>
              <a:t>Dispositivos de Salida, </a:t>
            </a:r>
          </a:p>
          <a:p>
            <a:pPr lvl="1"/>
            <a:r>
              <a:rPr lang="es-ES" sz="2000" dirty="0"/>
              <a:t>Tipo led que combinan los 3 colores básicos Red Green Blue, con intensidades programables en cada color = 8bits x3 =&gt; 16 millones de colores</a:t>
            </a:r>
          </a:p>
          <a:p>
            <a:pPr lvl="1"/>
            <a:r>
              <a:rPr lang="es-ES" sz="2000" dirty="0"/>
              <a:t>Se pueden conectar “encadenados” y se puede programar el color de cada pieza de la cadena</a:t>
            </a:r>
          </a:p>
          <a:p>
            <a:pPr lvl="1"/>
            <a:r>
              <a:rPr lang="es-ES" sz="2000" dirty="0"/>
              <a:t>Solo requieren 1 hilo para su control + 2 para alimentación</a:t>
            </a:r>
          </a:p>
          <a:p>
            <a:pPr lvl="2"/>
            <a:r>
              <a:rPr lang="es-ES" sz="1800" dirty="0"/>
              <a:t>El hilo de control “entra” y “sale” de cada </a:t>
            </a:r>
            <a:r>
              <a:rPr lang="es-ES" sz="1800" dirty="0" err="1"/>
              <a:t>neopixel</a:t>
            </a:r>
            <a:endParaRPr lang="es-ES" sz="1800" dirty="0"/>
          </a:p>
          <a:p>
            <a:pPr lvl="1"/>
            <a:r>
              <a:rPr lang="es-ES" sz="2000" dirty="0"/>
              <a:t>El mas común es el compuesto por unidades de </a:t>
            </a:r>
            <a:r>
              <a:rPr lang="es-ES" sz="2000" b="1" dirty="0"/>
              <a:t>WS2812B</a:t>
            </a:r>
          </a:p>
          <a:p>
            <a:pPr lvl="2"/>
            <a:endParaRPr lang="es-ES" sz="1800" dirty="0">
              <a:highlight>
                <a:srgbClr val="00FFFF"/>
              </a:highlight>
            </a:endParaRPr>
          </a:p>
          <a:p>
            <a:pPr lvl="1"/>
            <a:r>
              <a:rPr lang="es-ES" sz="2000" dirty="0">
                <a:highlight>
                  <a:srgbClr val="FFFF00"/>
                </a:highlight>
              </a:rPr>
              <a:t>Usaremos la librería integrada en </a:t>
            </a:r>
            <a:r>
              <a:rPr lang="es-ES" sz="2000" dirty="0" err="1">
                <a:highlight>
                  <a:srgbClr val="FFFF00"/>
                </a:highlight>
              </a:rPr>
              <a:t>MicroPython</a:t>
            </a:r>
            <a:r>
              <a:rPr lang="es-ES" sz="2000" dirty="0">
                <a:highlight>
                  <a:srgbClr val="FFFF00"/>
                </a:highlight>
              </a:rPr>
              <a:t>: </a:t>
            </a:r>
            <a:r>
              <a:rPr lang="es-ES" sz="2000" dirty="0"/>
              <a:t>desde 1.18 hay soporte integrado para </a:t>
            </a:r>
            <a:r>
              <a:rPr lang="es-ES" sz="2000" dirty="0" err="1"/>
              <a:t>NeoPixels</a:t>
            </a:r>
            <a:r>
              <a:rPr lang="es-ES" sz="2000" dirty="0"/>
              <a:t> para el microcontrolador Raspberry Pi Pico y Pico W (RP2040)</a:t>
            </a:r>
          </a:p>
          <a:p>
            <a:pPr lvl="1"/>
            <a:r>
              <a:rPr lang="es-ES" sz="2000" dirty="0">
                <a:highlight>
                  <a:srgbClr val="00FFFF"/>
                </a:highlight>
              </a:rPr>
              <a:t>Alimentación  de módulos a 5volt con </a:t>
            </a:r>
            <a:r>
              <a:rPr lang="es-ES" sz="2000" dirty="0" err="1">
                <a:highlight>
                  <a:srgbClr val="00FFFF"/>
                </a:highlight>
              </a:rPr>
              <a:t>uControlador</a:t>
            </a:r>
            <a:r>
              <a:rPr lang="es-ES" sz="2000" dirty="0">
                <a:highlight>
                  <a:srgbClr val="00FFFF"/>
                </a:highlight>
              </a:rPr>
              <a:t> a 3.3volt -&gt; </a:t>
            </a:r>
            <a:r>
              <a:rPr lang="es-ES" sz="2000" dirty="0">
                <a:highlight>
                  <a:srgbClr val="00FFFF"/>
                </a:highlight>
                <a:hlinkClick r:id="rId3" action="ppaction://hlinksldjump"/>
              </a:rPr>
              <a:t>Ver Uso </a:t>
            </a:r>
            <a:r>
              <a:rPr lang="es-ES" sz="2000" dirty="0" err="1">
                <a:highlight>
                  <a:srgbClr val="00FFFF"/>
                </a:highlight>
                <a:hlinkClick r:id="rId3" action="ppaction://hlinksldjump"/>
              </a:rPr>
              <a:t>Basico</a:t>
            </a:r>
            <a:endParaRPr lang="es-ES" sz="2000" dirty="0">
              <a:highlight>
                <a:srgbClr val="00FFFF"/>
              </a:highlight>
            </a:endParaRPr>
          </a:p>
          <a:p>
            <a:pPr lvl="1"/>
            <a:r>
              <a:rPr lang="es-ES" sz="2000" dirty="0">
                <a:highlight>
                  <a:srgbClr val="FF00FF"/>
                </a:highlight>
              </a:rPr>
              <a:t>Cómo mezclar lógicas de 5volt y de 3.3 volt </a:t>
            </a:r>
          </a:p>
          <a:p>
            <a:pPr lvl="1"/>
            <a:endParaRPr lang="es-ES" sz="2000" dirty="0"/>
          </a:p>
        </p:txBody>
      </p:sp>
      <p:pic>
        <p:nvPicPr>
          <p:cNvPr id="1027" name="Picture 3" descr="NeoPixel Demo">
            <a:extLst>
              <a:ext uri="{FF2B5EF4-FFF2-40B4-BE49-F238E27FC236}">
                <a16:creationId xmlns:a16="http://schemas.microsoft.com/office/drawing/2014/main" id="{713F99B8-5462-7FD7-63F9-52DBC9BF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41" y="1325708"/>
            <a:ext cx="2902866" cy="16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4B0463-BE26-8AF7-CB9B-FC30223BC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399" y="3090626"/>
            <a:ext cx="2460976" cy="181335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3628B12-E43B-E00A-693E-3D1487B247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818"/>
          <a:stretch/>
        </p:blipFill>
        <p:spPr>
          <a:xfrm>
            <a:off x="8897276" y="4921727"/>
            <a:ext cx="3184967" cy="12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7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17" y="53483"/>
            <a:ext cx="10515600" cy="1015664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[Orden] #1 Que hemos hecho hasta ahora  y que sugiero hacer en los próximos meses</a:t>
            </a:r>
            <a:endParaRPr lang="es-ES" sz="3600" dirty="0">
              <a:highlight>
                <a:srgbClr val="00FF00"/>
              </a:highlight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CBA9EB-6387-8BA2-5B13-E037BD211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0295" y="991736"/>
            <a:ext cx="6055027" cy="5262572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u="sng" dirty="0"/>
              <a:t>Objetivos sugeridos para 4T2023- 2024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/>
              <a:t>‘Internet no es difícil’ – haremos </a:t>
            </a:r>
            <a:r>
              <a:rPr lang="es-ES" sz="2400" dirty="0" err="1"/>
              <a:t>IoT</a:t>
            </a:r>
            <a:endParaRPr lang="es-ES" sz="2400" dirty="0"/>
          </a:p>
          <a:p>
            <a:pPr lvl="1"/>
            <a:r>
              <a:rPr lang="es-ES" sz="2000" dirty="0">
                <a:highlight>
                  <a:srgbClr val="00FF00"/>
                </a:highlight>
              </a:rPr>
              <a:t>Vamos a usar las capacidades Wifi del PICO W para “</a:t>
            </a:r>
            <a:r>
              <a:rPr lang="es-ES" sz="2000" dirty="0" err="1">
                <a:highlight>
                  <a:srgbClr val="00FF00"/>
                </a:highlight>
              </a:rPr>
              <a:t>cacharear</a:t>
            </a:r>
            <a:r>
              <a:rPr lang="es-ES" sz="2000" dirty="0">
                <a:highlight>
                  <a:srgbClr val="00FF00"/>
                </a:highlight>
              </a:rPr>
              <a:t>” con Internet de las cosas (</a:t>
            </a:r>
            <a:r>
              <a:rPr lang="es-ES" sz="2000" dirty="0" err="1">
                <a:highlight>
                  <a:srgbClr val="00FF00"/>
                </a:highlight>
              </a:rPr>
              <a:t>IoT</a:t>
            </a:r>
            <a:r>
              <a:rPr lang="es-ES" sz="2000" dirty="0">
                <a:highlight>
                  <a:srgbClr val="00FF00"/>
                </a:highlight>
              </a:rPr>
              <a:t>) </a:t>
            </a:r>
          </a:p>
          <a:p>
            <a:pPr lvl="1"/>
            <a:r>
              <a:rPr lang="es-ES" sz="1800" dirty="0"/>
              <a:t>En Python del PC haremos programas que lean </a:t>
            </a:r>
            <a:r>
              <a:rPr lang="es-ES" sz="1800" dirty="0" err="1"/>
              <a:t>API´s</a:t>
            </a:r>
            <a:r>
              <a:rPr lang="es-ES" sz="1800" dirty="0"/>
              <a:t>  de internet</a:t>
            </a:r>
            <a:endParaRPr lang="es-ES" sz="1200" dirty="0"/>
          </a:p>
          <a:p>
            <a:pPr marL="514350" indent="-514350">
              <a:buFont typeface="+mj-lt"/>
              <a:buAutoNum type="arabicPeriod"/>
            </a:pPr>
            <a:r>
              <a:rPr lang="es-ES" sz="2400" b="1" dirty="0"/>
              <a:t>Seguiremos profundizando en conceptos de Python para poder hacer mejores programas, tanto en PC como en PICOW</a:t>
            </a:r>
          </a:p>
          <a:p>
            <a:pPr lvl="1"/>
            <a:r>
              <a:rPr lang="es-ES" sz="1800" dirty="0"/>
              <a:t>Ejemplo: profundizar en diccionarios y datos JSON (que se usan intensivamente en </a:t>
            </a:r>
            <a:r>
              <a:rPr lang="es-ES" sz="1800" dirty="0" err="1"/>
              <a:t>API´s</a:t>
            </a:r>
            <a:r>
              <a:rPr lang="es-ES" sz="1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/>
              <a:t>Opcional – Avanzar aún más en Python</a:t>
            </a:r>
          </a:p>
          <a:p>
            <a:pPr lvl="1"/>
            <a:r>
              <a:rPr lang="es-ES" sz="1800" dirty="0"/>
              <a:t>Hacer juegos con interfaz gráfica </a:t>
            </a:r>
            <a:r>
              <a:rPr lang="es-ES" sz="1800" b="1" dirty="0" err="1"/>
              <a:t>PyGame</a:t>
            </a:r>
            <a:r>
              <a:rPr lang="es-ES" sz="1800" dirty="0"/>
              <a:t>, con </a:t>
            </a:r>
            <a:r>
              <a:rPr lang="en-US" sz="1600" b="1" cap="small" dirty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Making Games with Python &amp; </a:t>
            </a:r>
            <a:r>
              <a:rPr lang="en-US" sz="1600" b="1" cap="small" dirty="0" err="1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Pygame</a:t>
            </a:r>
            <a:endParaRPr lang="es-ES" sz="1600" b="1" cap="small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s-ES" sz="1800" dirty="0"/>
              <a:t>Hacer </a:t>
            </a:r>
            <a:r>
              <a:rPr lang="es-ES" sz="1800" b="1" dirty="0"/>
              <a:t>programas práctico</a:t>
            </a:r>
            <a:r>
              <a:rPr lang="es-ES" sz="1800" dirty="0"/>
              <a:t>s con  </a:t>
            </a:r>
            <a:r>
              <a:rPr lang="en-US" sz="1600" b="1" i="0" cap="small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Automate the Boring Stuff with Python</a:t>
            </a:r>
            <a:endParaRPr lang="es-ES" sz="1800" dirty="0"/>
          </a:p>
          <a:p>
            <a:pPr marL="342900" indent="-342900">
              <a:buFont typeface="+mj-lt"/>
              <a:buAutoNum type="arabicPeriod"/>
            </a:pPr>
            <a:endParaRPr lang="es-ES" sz="2000" dirty="0"/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15</a:t>
            </a:fld>
            <a:endParaRPr lang="es-ES" dirty="0"/>
          </a:p>
        </p:txBody>
      </p:sp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3832F421-C366-8F7B-611B-178F212AB210}"/>
              </a:ext>
            </a:extLst>
          </p:cNvPr>
          <p:cNvGraphicFramePr>
            <a:graphicFrameLocks noGrp="1"/>
          </p:cNvGraphicFramePr>
          <p:nvPr/>
        </p:nvGraphicFramePr>
        <p:xfrm>
          <a:off x="256677" y="991736"/>
          <a:ext cx="5514536" cy="53272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23302">
                  <a:extLst>
                    <a:ext uri="{9D8B030D-6E8A-4147-A177-3AD203B41FA5}">
                      <a16:colId xmlns:a16="http://schemas.microsoft.com/office/drawing/2014/main" val="1670285096"/>
                    </a:ext>
                  </a:extLst>
                </a:gridCol>
                <a:gridCol w="868743">
                  <a:extLst>
                    <a:ext uri="{9D8B030D-6E8A-4147-A177-3AD203B41FA5}">
                      <a16:colId xmlns:a16="http://schemas.microsoft.com/office/drawing/2014/main" val="218325484"/>
                    </a:ext>
                  </a:extLst>
                </a:gridCol>
                <a:gridCol w="3822491">
                  <a:extLst>
                    <a:ext uri="{9D8B030D-6E8A-4147-A177-3AD203B41FA5}">
                      <a16:colId xmlns:a16="http://schemas.microsoft.com/office/drawing/2014/main" val="1203234016"/>
                    </a:ext>
                  </a:extLst>
                </a:gridCol>
              </a:tblGrid>
              <a:tr h="401396">
                <a:tc>
                  <a:txBody>
                    <a:bodyPr/>
                    <a:lstStyle/>
                    <a:p>
                      <a:r>
                        <a:rPr lang="es-ES" dirty="0"/>
                        <a:t>Clases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Fechas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Super Resumen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621711"/>
                  </a:ext>
                </a:extLst>
              </a:tr>
              <a:tr h="401396">
                <a:tc>
                  <a:txBody>
                    <a:bodyPr/>
                    <a:lstStyle/>
                    <a:p>
                      <a:r>
                        <a:rPr lang="es-ES" dirty="0"/>
                        <a:t>0,1,2,3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Feb-M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highlight>
                            <a:srgbClr val="00FFFF"/>
                          </a:highlight>
                        </a:rPr>
                        <a:t>Primeros pasos </a:t>
                      </a:r>
                      <a:r>
                        <a:rPr lang="es-ES" dirty="0"/>
                        <a:t>, 1ros programas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96688"/>
                  </a:ext>
                </a:extLst>
              </a:tr>
              <a:tr h="401396"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Marzo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Entrega </a:t>
                      </a:r>
                      <a:r>
                        <a:rPr lang="es-ES" b="1" dirty="0" err="1">
                          <a:solidFill>
                            <a:srgbClr val="C00000"/>
                          </a:solidFill>
                        </a:rPr>
                        <a:t>PicoW</a:t>
                      </a:r>
                      <a:r>
                        <a:rPr lang="es-ES" dirty="0"/>
                        <a:t>, </a:t>
                      </a:r>
                      <a:r>
                        <a:rPr lang="es-ES" b="1" dirty="0">
                          <a:solidFill>
                            <a:srgbClr val="C00000"/>
                          </a:solidFill>
                        </a:rPr>
                        <a:t>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39483"/>
                  </a:ext>
                </a:extLst>
              </a:tr>
              <a:tr h="401396">
                <a:tc>
                  <a:txBody>
                    <a:bodyPr/>
                    <a:lstStyle/>
                    <a:p>
                      <a:r>
                        <a:rPr lang="es-ES" dirty="0"/>
                        <a:t>5,6 y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Ma-Ab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C00000"/>
                          </a:solidFill>
                        </a:rPr>
                        <a:t>Servos</a:t>
                      </a:r>
                      <a:r>
                        <a:rPr lang="es-ES" dirty="0"/>
                        <a:t>, </a:t>
                      </a:r>
                      <a:r>
                        <a:rPr lang="es-ES" dirty="0">
                          <a:highlight>
                            <a:srgbClr val="00FFFF"/>
                          </a:highlight>
                        </a:rPr>
                        <a:t>POO</a:t>
                      </a:r>
                      <a:r>
                        <a:rPr lang="es-ES" dirty="0"/>
                        <a:t>, </a:t>
                      </a:r>
                      <a:r>
                        <a:rPr lang="es-ES" b="1" dirty="0">
                          <a:solidFill>
                            <a:srgbClr val="C00000"/>
                          </a:solidFill>
                        </a:rPr>
                        <a:t>hacer librería Servo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771922"/>
                  </a:ext>
                </a:extLst>
              </a:tr>
              <a:tr h="894810">
                <a:tc>
                  <a:txBody>
                    <a:bodyPr/>
                    <a:lstStyle/>
                    <a:p>
                      <a:r>
                        <a:rPr lang="es-ES" dirty="0"/>
                        <a:t>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Abril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C00000"/>
                          </a:solidFill>
                        </a:rPr>
                        <a:t>Pulsadores</a:t>
                      </a:r>
                      <a:r>
                        <a:rPr lang="es-ES" dirty="0"/>
                        <a:t>, rebotes, </a:t>
                      </a:r>
                      <a:r>
                        <a:rPr lang="es-ES" b="1" dirty="0">
                          <a:solidFill>
                            <a:srgbClr val="C00000"/>
                          </a:solidFill>
                        </a:rPr>
                        <a:t>interrupciones</a:t>
                      </a:r>
                    </a:p>
                    <a:p>
                      <a:r>
                        <a:rPr lang="es-ES" dirty="0">
                          <a:highlight>
                            <a:srgbClr val="00FFFF"/>
                          </a:highlight>
                        </a:rPr>
                        <a:t>Prototipado progresivo </a:t>
                      </a:r>
                      <a:r>
                        <a:rPr lang="es-ES" dirty="0"/>
                        <a:t>: cifra cesar</a:t>
                      </a:r>
                    </a:p>
                    <a:p>
                      <a:r>
                        <a:rPr lang="es-ES" dirty="0">
                          <a:highlight>
                            <a:srgbClr val="00FFFF"/>
                          </a:highlight>
                        </a:rPr>
                        <a:t>Buscar librerías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1486"/>
                  </a:ext>
                </a:extLst>
              </a:tr>
              <a:tr h="1163253">
                <a:tc>
                  <a:txBody>
                    <a:bodyPr/>
                    <a:lstStyle/>
                    <a:p>
                      <a:r>
                        <a:rPr lang="es-ES" dirty="0"/>
                        <a:t>10-11</a:t>
                      </a:r>
                    </a:p>
                    <a:p>
                      <a:r>
                        <a:rPr lang="es-E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Mayo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 en ralla – </a:t>
                      </a:r>
                      <a:r>
                        <a:rPr lang="es-ES" dirty="0">
                          <a:highlight>
                            <a:srgbClr val="00FFFF"/>
                          </a:highlight>
                        </a:rPr>
                        <a:t>bloques juego, estrategias</a:t>
                      </a:r>
                    </a:p>
                    <a:p>
                      <a:r>
                        <a:rPr lang="es-ES" b="1" dirty="0" err="1">
                          <a:solidFill>
                            <a:srgbClr val="C00000"/>
                          </a:solidFill>
                        </a:rPr>
                        <a:t>Neopixel</a:t>
                      </a:r>
                      <a:r>
                        <a:rPr lang="es-ES" dirty="0"/>
                        <a:t>, volts-niveles lógicos / Trama</a:t>
                      </a:r>
                    </a:p>
                    <a:p>
                      <a:r>
                        <a:rPr lang="es-ES" dirty="0"/>
                        <a:t>Bucles </a:t>
                      </a:r>
                      <a:r>
                        <a:rPr lang="es-ES" b="1" dirty="0" err="1">
                          <a:solidFill>
                            <a:srgbClr val="7030A0"/>
                          </a:solidFill>
                        </a:rPr>
                        <a:t>for</a:t>
                      </a:r>
                      <a:r>
                        <a:rPr lang="es-ES" dirty="0"/>
                        <a:t>  / </a:t>
                      </a:r>
                      <a:r>
                        <a:rPr lang="es-ES" b="1" dirty="0">
                          <a:solidFill>
                            <a:srgbClr val="7030A0"/>
                          </a:solidFill>
                        </a:rPr>
                        <a:t>Funciones / Ficheros-&gt;Log</a:t>
                      </a:r>
                    </a:p>
                    <a:p>
                      <a:r>
                        <a:rPr lang="es-ES" dirty="0"/>
                        <a:t>Entradas analógicas </a:t>
                      </a:r>
                      <a:r>
                        <a:rPr lang="es-ES" b="1" dirty="0">
                          <a:solidFill>
                            <a:srgbClr val="C00000"/>
                          </a:solidFill>
                        </a:rPr>
                        <a:t>ADC, Sensor </a:t>
                      </a:r>
                      <a:r>
                        <a:rPr lang="es-ES" b="1" dirty="0" err="1">
                          <a:solidFill>
                            <a:srgbClr val="C00000"/>
                          </a:solidFill>
                        </a:rPr>
                        <a:t>Temp</a:t>
                      </a:r>
                      <a:endParaRPr lang="es-E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171776"/>
                  </a:ext>
                </a:extLst>
              </a:tr>
              <a:tr h="894810">
                <a:tc>
                  <a:txBody>
                    <a:bodyPr/>
                    <a:lstStyle/>
                    <a:p>
                      <a:r>
                        <a:rPr lang="es-ES" dirty="0"/>
                        <a:t>13+14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Mayo</a:t>
                      </a:r>
                    </a:p>
                    <a:p>
                      <a:r>
                        <a:rPr lang="es-ES" dirty="0"/>
                        <a:t>Junio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rgbClr val="C00000"/>
                          </a:solidFill>
                        </a:rPr>
                        <a:t>Multímetro</a:t>
                      </a:r>
                      <a:r>
                        <a:rPr lang="es-ES" dirty="0"/>
                        <a:t>: uso básico</a:t>
                      </a:r>
                    </a:p>
                    <a:p>
                      <a:r>
                        <a:rPr lang="es-ES" b="1" dirty="0">
                          <a:solidFill>
                            <a:srgbClr val="7030A0"/>
                          </a:solidFill>
                        </a:rPr>
                        <a:t>Diccionarios , </a:t>
                      </a:r>
                      <a:r>
                        <a:rPr lang="es-ES" sz="1800" b="1" kern="1200" dirty="0" err="1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s-ES" sz="1800" b="1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b="1" kern="1200" dirty="0" err="1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comprehension</a:t>
                      </a:r>
                      <a:endParaRPr lang="es-ES" b="1" dirty="0">
                        <a:solidFill>
                          <a:srgbClr val="7030A0"/>
                        </a:solidFill>
                      </a:endParaRPr>
                    </a:p>
                    <a:p>
                      <a:r>
                        <a:rPr lang="es-ES" dirty="0"/>
                        <a:t>Sonido </a:t>
                      </a:r>
                      <a:r>
                        <a:rPr lang="es-ES" b="1" dirty="0">
                          <a:solidFill>
                            <a:srgbClr val="C00000"/>
                          </a:solidFill>
                        </a:rPr>
                        <a:t>Altavoz</a:t>
                      </a:r>
                      <a:r>
                        <a:rPr lang="es-ES" dirty="0"/>
                        <a:t> con </a:t>
                      </a:r>
                      <a:r>
                        <a:rPr lang="es-ES" b="1" dirty="0">
                          <a:solidFill>
                            <a:srgbClr val="C00000"/>
                          </a:solidFill>
                        </a:rPr>
                        <a:t>transistor NPN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713"/>
                  </a:ext>
                </a:extLst>
              </a:tr>
              <a:tr h="704113">
                <a:tc>
                  <a:txBody>
                    <a:bodyPr/>
                    <a:lstStyle/>
                    <a:p>
                      <a:r>
                        <a:rPr lang="es-ES" dirty="0"/>
                        <a:t>15+16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Junio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Proyecto Completo </a:t>
                      </a:r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</a:rPr>
                        <a:t>Termómetro (</a:t>
                      </a:r>
                      <a:r>
                        <a:rPr lang="es-ES" sz="1800" b="1" kern="1200" dirty="0">
                          <a:solidFill>
                            <a:srgbClr val="C00000"/>
                          </a:solidFill>
                          <a:effectLst/>
                        </a:rPr>
                        <a:t>NTC</a:t>
                      </a:r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-&gt; </a:t>
                      </a:r>
                      <a:r>
                        <a:rPr lang="es-ES" sz="1800" b="1" kern="1200" dirty="0">
                          <a:solidFill>
                            <a:srgbClr val="C00000"/>
                          </a:solidFill>
                          <a:effectLst/>
                        </a:rPr>
                        <a:t>DHT</a:t>
                      </a:r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</a:rPr>
                        <a:t> ) con Display </a:t>
                      </a:r>
                      <a:r>
                        <a:rPr lang="es-ES" sz="1800" b="1" kern="1200" dirty="0">
                          <a:solidFill>
                            <a:srgbClr val="C00000"/>
                          </a:solidFill>
                          <a:effectLst/>
                        </a:rPr>
                        <a:t>LCD I2C</a:t>
                      </a:r>
                      <a:endParaRPr lang="es-E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017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34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17" y="53483"/>
            <a:ext cx="10515600" cy="1015664"/>
          </a:xfrm>
        </p:spPr>
        <p:txBody>
          <a:bodyPr>
            <a:normAutofit/>
          </a:bodyPr>
          <a:lstStyle/>
          <a:p>
            <a:r>
              <a:rPr lang="es-ES" sz="3600" dirty="0"/>
              <a:t>[Orden y Para casa] #2 Internet para </a:t>
            </a:r>
            <a:r>
              <a:rPr lang="es-ES" sz="3600" dirty="0" err="1"/>
              <a:t>makers</a:t>
            </a:r>
            <a:endParaRPr lang="es-ES" sz="3600" dirty="0">
              <a:highlight>
                <a:srgbClr val="00FF00"/>
              </a:highlight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D88B7F5-B215-D71F-A003-682E057FE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677" y="991736"/>
            <a:ext cx="5361803" cy="5262571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ES" u="sng" dirty="0"/>
              <a:t>¿Qué es internet? Selección Tutos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1B1B1B"/>
                </a:solidFill>
                <a:effectLst/>
                <a:latin typeface="Inter"/>
                <a:hlinkClick r:id="rId2"/>
              </a:rPr>
              <a:t>How does the Internet work? 1</a:t>
            </a:r>
            <a:endParaRPr lang="en-US" b="1" i="0" dirty="0">
              <a:solidFill>
                <a:srgbClr val="1B1B1B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1B1B1B"/>
                </a:solidFill>
                <a:effectLst/>
                <a:latin typeface="Inter"/>
                <a:hlinkClick r:id="rId3"/>
              </a:rPr>
              <a:t>How does the Internet work? </a:t>
            </a:r>
            <a:r>
              <a:rPr lang="en-US" b="1" dirty="0">
                <a:solidFill>
                  <a:srgbClr val="1B1B1B"/>
                </a:solidFill>
                <a:latin typeface="Inter"/>
                <a:hlinkClick r:id="rId3"/>
              </a:rPr>
              <a:t>2</a:t>
            </a:r>
            <a:endParaRPr lang="en-US" b="1" dirty="0">
              <a:solidFill>
                <a:srgbClr val="1B1B1B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1B1B1B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s-ES" b="1" i="0" dirty="0">
                <a:solidFill>
                  <a:srgbClr val="1B1B1B"/>
                </a:solidFill>
                <a:effectLst/>
                <a:latin typeface="Inter"/>
                <a:hlinkClick r:id="rId4"/>
              </a:rPr>
              <a:t>Guía Buena algo Antigua(ingles)</a:t>
            </a:r>
            <a:r>
              <a:rPr lang="es-ES" b="1" i="0" dirty="0">
                <a:solidFill>
                  <a:srgbClr val="1B1B1B"/>
                </a:solidFill>
                <a:effectLst/>
                <a:latin typeface="Inter"/>
              </a:rPr>
              <a:t> mucho detalle</a:t>
            </a:r>
          </a:p>
          <a:p>
            <a:pPr marL="0" indent="0">
              <a:buNone/>
            </a:pPr>
            <a:endParaRPr lang="es-ES" u="sng" dirty="0"/>
          </a:p>
          <a:p>
            <a:pPr marL="0" indent="0">
              <a:buNone/>
            </a:pPr>
            <a:r>
              <a:rPr lang="es-ES" u="sng" dirty="0"/>
              <a:t>Video</a:t>
            </a:r>
          </a:p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Inter"/>
                <a:hlinkClick r:id="rId5"/>
              </a:rPr>
              <a:t>How the internet Works in 5 minutes</a:t>
            </a:r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: A 5-minute by Aaron Titus</a:t>
            </a:r>
          </a:p>
          <a:p>
            <a:pPr marL="0" indent="0">
              <a:buNone/>
            </a:pPr>
            <a:endParaRPr lang="en-US" sz="2400" b="0" i="0" dirty="0">
              <a:solidFill>
                <a:srgbClr val="1B1B1B"/>
              </a:solidFill>
              <a:effectLst/>
              <a:latin typeface="Inter"/>
            </a:endParaRPr>
          </a:p>
          <a:p>
            <a:pPr marL="0" indent="0">
              <a:buNone/>
            </a:pPr>
            <a:r>
              <a:rPr lang="es-ES" i="0" dirty="0">
                <a:solidFill>
                  <a:srgbClr val="0F0F0F"/>
                </a:solidFill>
                <a:effectLst/>
                <a:latin typeface="YouTube Sans"/>
                <a:hlinkClick r:id="rId6"/>
              </a:rPr>
              <a:t>¿Cómo funciona Internet?</a:t>
            </a:r>
            <a:r>
              <a:rPr lang="es-ES" i="0" dirty="0">
                <a:solidFill>
                  <a:srgbClr val="0F0F0F"/>
                </a:solidFill>
                <a:effectLst/>
                <a:latin typeface="YouTube Sans"/>
              </a:rPr>
              <a:t> 10 minutos en castellano</a:t>
            </a:r>
          </a:p>
          <a:p>
            <a:pPr marL="0" indent="0">
              <a:buNone/>
            </a:pPr>
            <a:endParaRPr lang="en-US" sz="2400" b="0" i="0" dirty="0">
              <a:solidFill>
                <a:srgbClr val="1B1B1B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s-ES" u="sng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CBA9EB-6387-8BA2-5B13-E037BD211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0295" y="991736"/>
            <a:ext cx="6055027" cy="5262572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ES" u="sng" dirty="0"/>
              <a:t>Tipos de proyectos </a:t>
            </a:r>
            <a:r>
              <a:rPr lang="es-ES" u="sng" dirty="0" err="1"/>
              <a:t>maker</a:t>
            </a:r>
            <a:r>
              <a:rPr lang="es-ES" u="sng" dirty="0"/>
              <a:t> – </a:t>
            </a:r>
            <a:r>
              <a:rPr lang="es-ES" u="sng" dirty="0" err="1"/>
              <a:t>IoT</a:t>
            </a:r>
            <a:r>
              <a:rPr lang="es-ES" u="sng" dirty="0"/>
              <a:t> y ejemplos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600" dirty="0"/>
              <a:t>Leer/acceder a recursos a través de </a:t>
            </a:r>
            <a:r>
              <a:rPr lang="es-ES" sz="2600" dirty="0" err="1"/>
              <a:t>API´s</a:t>
            </a:r>
            <a:endParaRPr lang="es-ES" sz="2600" dirty="0"/>
          </a:p>
          <a:p>
            <a:pPr lvl="1"/>
            <a:r>
              <a:rPr lang="es-ES" sz="1900" dirty="0">
                <a:highlight>
                  <a:srgbClr val="00FFFF"/>
                </a:highlight>
              </a:rPr>
              <a:t>Ej. </a:t>
            </a:r>
            <a:r>
              <a:rPr lang="es-ES" sz="1900" dirty="0" err="1">
                <a:highlight>
                  <a:srgbClr val="00FFFF"/>
                </a:highlight>
              </a:rPr>
              <a:t>Cheerligth</a:t>
            </a:r>
            <a:endParaRPr lang="es-ES" sz="1900" dirty="0">
              <a:highlight>
                <a:srgbClr val="00FFFF"/>
              </a:highlight>
            </a:endParaRPr>
          </a:p>
          <a:p>
            <a:pPr lvl="1"/>
            <a:r>
              <a:rPr lang="es-ES" sz="1900" dirty="0" err="1">
                <a:highlight>
                  <a:srgbClr val="00FFFF"/>
                </a:highlight>
              </a:rPr>
              <a:t>Ej</a:t>
            </a:r>
            <a:r>
              <a:rPr lang="es-ES" sz="1900" dirty="0">
                <a:highlight>
                  <a:srgbClr val="00FFFF"/>
                </a:highlight>
              </a:rPr>
              <a:t> Datos </a:t>
            </a:r>
            <a:r>
              <a:rPr lang="es-ES" sz="1900" dirty="0" err="1">
                <a:highlight>
                  <a:srgbClr val="00FFFF"/>
                </a:highlight>
              </a:rPr>
              <a:t>meteo</a:t>
            </a:r>
            <a:r>
              <a:rPr lang="es-ES" sz="1900" dirty="0">
                <a:highlight>
                  <a:srgbClr val="00FFFF"/>
                </a:highlight>
              </a:rPr>
              <a:t> </a:t>
            </a:r>
            <a:r>
              <a:rPr lang="es-ES" sz="1900" dirty="0" err="1">
                <a:highlight>
                  <a:srgbClr val="00FFFF"/>
                </a:highlight>
              </a:rPr>
              <a:t>Openweather</a:t>
            </a:r>
            <a:r>
              <a:rPr lang="es-ES" sz="1900" dirty="0">
                <a:highlight>
                  <a:srgbClr val="00FFFF"/>
                </a:highlight>
              </a:rPr>
              <a:t> </a:t>
            </a:r>
            <a:r>
              <a:rPr lang="es-ES" sz="1900" dirty="0">
                <a:highlight>
                  <a:srgbClr val="FFFF00"/>
                </a:highlight>
              </a:rPr>
              <a:t>/ AEMET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600" dirty="0"/>
              <a:t>Publicar datos de sensores propios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900" dirty="0">
                <a:highlight>
                  <a:srgbClr val="FFFF00"/>
                </a:highlight>
              </a:rPr>
              <a:t>POST : </a:t>
            </a:r>
            <a:r>
              <a:rPr lang="es-ES" sz="1900" dirty="0" err="1">
                <a:highlight>
                  <a:srgbClr val="FFFF00"/>
                </a:highlight>
              </a:rPr>
              <a:t>Thinkspeak</a:t>
            </a:r>
            <a:endParaRPr lang="es-ES" sz="1900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sz="1900" dirty="0">
                <a:highlight>
                  <a:srgbClr val="FFFF00"/>
                </a:highlight>
              </a:rPr>
              <a:t>MQTT: </a:t>
            </a:r>
            <a:r>
              <a:rPr lang="es-ES" sz="1900" dirty="0" err="1">
                <a:highlight>
                  <a:srgbClr val="FFFF00"/>
                </a:highlight>
              </a:rPr>
              <a:t>Thinkspeak</a:t>
            </a:r>
            <a:endParaRPr lang="es-ES" sz="1900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sz="1900" dirty="0">
                <a:highlight>
                  <a:srgbClr val="00FFFF"/>
                </a:highlight>
              </a:rPr>
              <a:t>En modo AP : </a:t>
            </a:r>
            <a:r>
              <a:rPr lang="es-ES" sz="1900" dirty="0" err="1">
                <a:highlight>
                  <a:srgbClr val="00FFFF"/>
                </a:highlight>
              </a:rPr>
              <a:t>ej</a:t>
            </a:r>
            <a:r>
              <a:rPr lang="es-ES" sz="1900" dirty="0">
                <a:highlight>
                  <a:srgbClr val="00FFFF"/>
                </a:highlight>
              </a:rPr>
              <a:t> valor temperatura PICO W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600" dirty="0"/>
              <a:t>Avisos de sensores propios a email, Telegram o WA : ej. </a:t>
            </a:r>
            <a:r>
              <a:rPr lang="es-ES" sz="2200" dirty="0">
                <a:highlight>
                  <a:srgbClr val="00FFFF"/>
                </a:highlight>
              </a:rPr>
              <a:t>IFTTT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600" dirty="0"/>
              <a:t>Controlar HW propio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900" dirty="0"/>
              <a:t>Desde Dentro de TU red local</a:t>
            </a:r>
          </a:p>
          <a:p>
            <a:pPr lvl="2"/>
            <a:r>
              <a:rPr lang="es-ES" sz="1700" dirty="0">
                <a:highlight>
                  <a:srgbClr val="00FFFF"/>
                </a:highlight>
              </a:rPr>
              <a:t>Web server LEDx3 + NTC / </a:t>
            </a:r>
            <a:r>
              <a:rPr lang="es-ES" sz="1700" dirty="0">
                <a:highlight>
                  <a:srgbClr val="FFFF00"/>
                </a:highlight>
              </a:rPr>
              <a:t>Control de relé</a:t>
            </a:r>
            <a:endParaRPr lang="es-ES" sz="1500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sz="1900" dirty="0"/>
              <a:t>Desde Fuera de la red local ( </a:t>
            </a:r>
            <a:r>
              <a:rPr lang="es-ES" sz="1900" dirty="0">
                <a:solidFill>
                  <a:srgbClr val="FF0000"/>
                </a:solidFill>
              </a:rPr>
              <a:t>es más complejo</a:t>
            </a:r>
            <a:r>
              <a:rPr lang="es-ES" sz="1900" dirty="0"/>
              <a:t>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ES" sz="1900" dirty="0" err="1"/>
              <a:t>API´s</a:t>
            </a:r>
            <a:r>
              <a:rPr lang="es-ES" sz="1900" dirty="0"/>
              <a:t> o MQTT: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ES" sz="1900" dirty="0"/>
              <a:t>APP Movil : </a:t>
            </a:r>
            <a:r>
              <a:rPr lang="es-ES" sz="1900" dirty="0" err="1"/>
              <a:t>ej</a:t>
            </a:r>
            <a:r>
              <a:rPr lang="es-ES" sz="1900" dirty="0"/>
              <a:t> </a:t>
            </a:r>
            <a:r>
              <a:rPr lang="es-ES" sz="1900" dirty="0" err="1"/>
              <a:t>Anvil</a:t>
            </a:r>
            <a:r>
              <a:rPr lang="es-ES" sz="1900" dirty="0"/>
              <a:t>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ES" sz="1900" dirty="0" err="1"/>
              <a:t>Firebase</a:t>
            </a:r>
            <a:r>
              <a:rPr lang="es-ES" sz="1900" dirty="0"/>
              <a:t> (</a:t>
            </a:r>
            <a:r>
              <a:rPr lang="es-ES" sz="1900" dirty="0" err="1"/>
              <a:t>google</a:t>
            </a:r>
            <a:r>
              <a:rPr lang="es-ES" sz="1900" dirty="0"/>
              <a:t>) …..(abrir puertos en </a:t>
            </a:r>
            <a:r>
              <a:rPr lang="es-ES" sz="1900" dirty="0" err="1"/>
              <a:t>router</a:t>
            </a:r>
            <a:r>
              <a:rPr lang="es-ES" sz="1900" dirty="0"/>
              <a:t> NO RECOMENDABLE)</a:t>
            </a:r>
            <a:endParaRPr lang="es-ES" sz="1600" dirty="0"/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16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2B20FB3-5901-9C54-A326-F0202B0BA774}"/>
              </a:ext>
            </a:extLst>
          </p:cNvPr>
          <p:cNvSpPr txBox="1"/>
          <p:nvPr/>
        </p:nvSpPr>
        <p:spPr>
          <a:xfrm>
            <a:off x="8205541" y="639977"/>
            <a:ext cx="343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sz="1800" b="1" dirty="0"/>
              <a:t>Ej</a:t>
            </a:r>
            <a:r>
              <a:rPr lang="es-ES" b="1" dirty="0"/>
              <a:t>emplo </a:t>
            </a:r>
            <a:r>
              <a:rPr lang="es-ES" b="1" dirty="0">
                <a:highlight>
                  <a:srgbClr val="00FFFF"/>
                </a:highlight>
              </a:rPr>
              <a:t>Hecho </a:t>
            </a:r>
            <a:r>
              <a:rPr lang="es-ES" b="1" dirty="0"/>
              <a:t>/  </a:t>
            </a:r>
            <a:r>
              <a:rPr lang="es-ES" b="1" dirty="0">
                <a:highlight>
                  <a:srgbClr val="FFFF00"/>
                </a:highlight>
              </a:rPr>
              <a:t>Pendiente</a:t>
            </a:r>
            <a:endParaRPr lang="es-ES" sz="1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9068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4400"/>
          </a:xfrm>
        </p:spPr>
        <p:txBody>
          <a:bodyPr>
            <a:normAutofit/>
          </a:bodyPr>
          <a:lstStyle/>
          <a:p>
            <a:r>
              <a:rPr lang="es-ES" sz="3600" dirty="0"/>
              <a:t>Clase 22.1.0 – [R-HW] </a:t>
            </a:r>
            <a:r>
              <a:rPr lang="es-ES" sz="3600" dirty="0" err="1"/>
              <a:t>Displays</a:t>
            </a:r>
            <a:r>
              <a:rPr lang="es-ES" sz="3600" dirty="0"/>
              <a:t> Presentación Serie</a:t>
            </a:r>
            <a:endParaRPr lang="es-ES" sz="3600" dirty="0">
              <a:highlight>
                <a:srgbClr val="00FF00"/>
              </a:highlight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6F268A5-67C2-B6A9-8188-942A98DCC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024" y="1154243"/>
            <a:ext cx="6481432" cy="503935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u="sng" dirty="0" err="1"/>
              <a:t>Presentacion</a:t>
            </a:r>
            <a:r>
              <a:rPr lang="es-ES" b="1" u="sng" dirty="0"/>
              <a:t> Serie </a:t>
            </a:r>
            <a:r>
              <a:rPr lang="es-ES" b="1" u="sng" dirty="0" err="1"/>
              <a:t>Displays</a:t>
            </a:r>
            <a:r>
              <a:rPr lang="es-ES" b="1" u="sng" dirty="0"/>
              <a:t> </a:t>
            </a:r>
          </a:p>
          <a:p>
            <a:pPr marL="0" indent="0" algn="just">
              <a:buNone/>
            </a:pPr>
            <a:r>
              <a:rPr lang="es-ES" sz="1900" dirty="0"/>
              <a:t> Los </a:t>
            </a:r>
            <a:r>
              <a:rPr lang="es-ES" sz="1900" dirty="0" err="1"/>
              <a:t>displays</a:t>
            </a:r>
            <a:r>
              <a:rPr lang="es-ES" sz="1900" dirty="0"/>
              <a:t> son la forma más elaborada de mostrar información en robótica. Mas simple y menos versátil que los </a:t>
            </a:r>
            <a:r>
              <a:rPr lang="es-ES" sz="1900" dirty="0" err="1"/>
              <a:t>displays</a:t>
            </a:r>
            <a:r>
              <a:rPr lang="es-ES" sz="1900" dirty="0"/>
              <a:t> tenemos: LED 1 / 2 / 3 colores, </a:t>
            </a:r>
            <a:r>
              <a:rPr lang="es-ES" sz="1900" dirty="0" err="1"/>
              <a:t>neopixels</a:t>
            </a:r>
            <a:r>
              <a:rPr lang="es-ES" sz="1900" dirty="0"/>
              <a:t>, 10 bar leds, </a:t>
            </a:r>
            <a:r>
              <a:rPr lang="en-US" sz="1900" dirty="0"/>
              <a:t>7 Segments Display, 8x8 LED Matrix, 4 Digit LED, .. </a:t>
            </a:r>
            <a:r>
              <a:rPr lang="es-ES" sz="1900" b="0" i="0" dirty="0">
                <a:solidFill>
                  <a:srgbClr val="1F2328"/>
                </a:solidFill>
                <a:effectLst/>
                <a:latin typeface="-apple-system"/>
              </a:rPr>
              <a:t>ver </a:t>
            </a:r>
            <a:r>
              <a:rPr lang="es-ES" sz="1900" b="0" i="0" u="sng" dirty="0">
                <a:effectLst/>
                <a:latin typeface="-apple-system"/>
                <a:hlinkClick r:id="rId2"/>
              </a:rPr>
              <a:t>tutoriales de </a:t>
            </a:r>
            <a:r>
              <a:rPr lang="es-ES" sz="1900" b="0" i="0" u="sng" dirty="0" err="1">
                <a:effectLst/>
                <a:latin typeface="-apple-system"/>
                <a:hlinkClick r:id="rId2"/>
              </a:rPr>
              <a:t>MicroPython</a:t>
            </a:r>
            <a:r>
              <a:rPr lang="es-ES" sz="1900" b="0" i="0" u="sng" dirty="0">
                <a:effectLst/>
                <a:latin typeface="-apple-system"/>
                <a:hlinkClick r:id="rId2"/>
              </a:rPr>
              <a:t> </a:t>
            </a:r>
            <a:r>
              <a:rPr lang="es-ES" sz="1900" b="0" i="0" u="sng" dirty="0" err="1">
                <a:effectLst/>
                <a:latin typeface="-apple-system"/>
                <a:hlinkClick r:id="rId2"/>
              </a:rPr>
              <a:t>for</a:t>
            </a:r>
            <a:r>
              <a:rPr lang="es-ES" sz="1900" b="0" i="0" u="sng" dirty="0">
                <a:effectLst/>
                <a:latin typeface="-apple-system"/>
                <a:hlinkClick r:id="rId2"/>
              </a:rPr>
              <a:t> </a:t>
            </a:r>
            <a:r>
              <a:rPr lang="es-ES" sz="1900" b="0" i="0" u="sng" dirty="0" err="1">
                <a:effectLst/>
                <a:latin typeface="-apple-system"/>
                <a:hlinkClick r:id="rId2"/>
              </a:rPr>
              <a:t>Kids</a:t>
            </a:r>
            <a:r>
              <a:rPr lang="es-ES" sz="1900" b="0" i="0" dirty="0">
                <a:solidFill>
                  <a:srgbClr val="1F2328"/>
                </a:solidFill>
                <a:effectLst/>
                <a:latin typeface="-apple-system"/>
              </a:rPr>
              <a:t> para estos 4 últimos tipos (que no hemos visto y solo veremos si queréis).</a:t>
            </a:r>
          </a:p>
          <a:p>
            <a:pPr marL="0" indent="0" algn="just">
              <a:buNone/>
            </a:pPr>
            <a:r>
              <a:rPr lang="es-ES" sz="2600" b="1" dirty="0">
                <a:solidFill>
                  <a:srgbClr val="1F2328"/>
                </a:solidFill>
                <a:latin typeface="-apple-system"/>
              </a:rPr>
              <a:t>En esta serie vamos a ver </a:t>
            </a:r>
          </a:p>
          <a:p>
            <a:pPr marL="457200" lvl="1" indent="0" algn="just">
              <a:buNone/>
            </a:pPr>
            <a:r>
              <a:rPr lang="es-E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#1 - LCD 16x2 o 20x4 i2C : solo caracteres</a:t>
            </a:r>
          </a:p>
          <a:p>
            <a:pPr marL="457200" lvl="1" indent="0" algn="just">
              <a:buNone/>
            </a:pPr>
            <a:r>
              <a:rPr lang="es-E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#2 - SSD1306 I2C - </a:t>
            </a:r>
            <a:r>
              <a:rPr lang="es-ES" sz="1900" b="1" dirty="0" err="1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Graphic</a:t>
            </a:r>
            <a:r>
              <a:rPr lang="es-E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 : 0.96”  128 x64 1 color</a:t>
            </a:r>
          </a:p>
          <a:p>
            <a:pPr marL="457200" lvl="1" indent="0" algn="just">
              <a:buNone/>
            </a:pPr>
            <a:r>
              <a:rPr lang="es-E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#3 - TFT ST7735r SPI </a:t>
            </a:r>
            <a:r>
              <a:rPr lang="es-ES" sz="1900" b="1" dirty="0" err="1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Graph</a:t>
            </a:r>
            <a:r>
              <a:rPr lang="es-E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:  1.8” 128x160 RGB 64K</a:t>
            </a:r>
          </a:p>
          <a:p>
            <a:pPr marL="457200" lvl="1" indent="0" algn="just">
              <a:buNone/>
            </a:pPr>
            <a:r>
              <a:rPr lang="es-E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#4- TFT </a:t>
            </a:r>
            <a:r>
              <a:rPr lang="en-U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SPI- ST7789VW</a:t>
            </a:r>
            <a:r>
              <a:rPr lang="es-E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 </a:t>
            </a:r>
            <a:r>
              <a:rPr lang="es-ES" sz="1900" b="1" dirty="0" err="1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Graph</a:t>
            </a:r>
            <a:r>
              <a:rPr lang="es-E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 1.14” </a:t>
            </a:r>
            <a:r>
              <a:rPr lang="en-US" sz="1900" b="1" dirty="0">
                <a:solidFill>
                  <a:srgbClr val="1F2328"/>
                </a:solidFill>
                <a:highlight>
                  <a:srgbClr val="00FF00"/>
                </a:highlight>
                <a:latin typeface="-apple-system"/>
              </a:rPr>
              <a:t>240 × 135, RGB 64K</a:t>
            </a:r>
          </a:p>
          <a:p>
            <a:pPr marL="457200" lvl="1" indent="0" algn="just">
              <a:buNone/>
            </a:pPr>
            <a:r>
              <a:rPr lang="en-US" sz="1900" b="1" dirty="0">
                <a:solidFill>
                  <a:srgbClr val="1F2328"/>
                </a:solidFill>
                <a:highlight>
                  <a:srgbClr val="FFFF00"/>
                </a:highlight>
                <a:latin typeface="-apple-system"/>
              </a:rPr>
              <a:t>#5 – TFT SPI ILI9341  Graph 2.8”/3.2· 320 x 240, RGB 64K + touch screen XPT2046 + SD card</a:t>
            </a:r>
          </a:p>
          <a:p>
            <a:pPr marL="457200" lvl="1" indent="0" algn="just">
              <a:buNone/>
            </a:pPr>
            <a:endParaRPr lang="es-ES" sz="1900" b="1" dirty="0">
              <a:solidFill>
                <a:srgbClr val="1F2328"/>
              </a:solidFill>
              <a:latin typeface="-apple-system"/>
            </a:endParaRP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2</a:t>
            </a:fld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BFCF32C-E0D6-7EF3-BAE2-DA552664E05D}"/>
              </a:ext>
            </a:extLst>
          </p:cNvPr>
          <p:cNvGrpSpPr/>
          <p:nvPr/>
        </p:nvGrpSpPr>
        <p:grpSpPr>
          <a:xfrm>
            <a:off x="-113575" y="35066"/>
            <a:ext cx="914400" cy="914400"/>
            <a:chOff x="10897849" y="251407"/>
            <a:chExt cx="914400" cy="914400"/>
          </a:xfrm>
        </p:grpSpPr>
        <p:pic>
          <p:nvPicPr>
            <p:cNvPr id="3" name="Gráfico 2" descr="Reloj de arena terminado con relleno sólido">
              <a:extLst>
                <a:ext uri="{FF2B5EF4-FFF2-40B4-BE49-F238E27FC236}">
                  <a16:creationId xmlns:a16="http://schemas.microsoft.com/office/drawing/2014/main" id="{E6F9E060-30AC-A2B0-256A-9212E389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97849" y="251407"/>
              <a:ext cx="914400" cy="9144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FC1E7C9-05A9-516B-2033-5DA3EEC788CD}"/>
                </a:ext>
              </a:extLst>
            </p:cNvPr>
            <p:cNvSpPr txBox="1"/>
            <p:nvPr/>
          </p:nvSpPr>
          <p:spPr>
            <a:xfrm>
              <a:off x="11144447" y="339275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rgbClr val="FF0000"/>
                  </a:solidFill>
                </a:rPr>
                <a:t>10</a:t>
              </a:r>
              <a:r>
                <a:rPr lang="es-ES" sz="1600" dirty="0"/>
                <a:t>’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AD52AA6-35B6-07A6-E748-A266280D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479" y="3507956"/>
            <a:ext cx="2219930" cy="22199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004A54-843C-27B6-0A76-DF5DE624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677" y="1553984"/>
            <a:ext cx="1643533" cy="142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205B9C-7919-5B08-7997-247315A6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366" y="3532432"/>
            <a:ext cx="2868467" cy="26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BC1097-10AD-992B-26DC-DD86AC782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" r="17242" b="8149"/>
          <a:stretch/>
        </p:blipFill>
        <p:spPr bwMode="auto">
          <a:xfrm rot="5400000">
            <a:off x="7441918" y="1368538"/>
            <a:ext cx="1697710" cy="179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23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>
            <a:normAutofit/>
          </a:bodyPr>
          <a:lstStyle/>
          <a:p>
            <a:r>
              <a:rPr lang="es-ES" sz="3600" dirty="0"/>
              <a:t>Clase 222.1.1.1 – [R-HW] Display LCD I2C – Investigación de Librerías</a:t>
            </a:r>
            <a:endParaRPr lang="es-ES" sz="3600" dirty="0">
              <a:highlight>
                <a:srgbClr val="00FF00"/>
              </a:highlight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6F268A5-67C2-B6A9-8188-942A98DCC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024" y="1566182"/>
            <a:ext cx="5651975" cy="4627414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ES" b="1" u="sng" dirty="0">
                <a:hlinkClick r:id="rId2"/>
              </a:rPr>
              <a:t>I2C – Información del protocolo</a:t>
            </a:r>
            <a:r>
              <a:rPr lang="es-ES" b="1" u="sng" dirty="0"/>
              <a:t> (link)</a:t>
            </a:r>
          </a:p>
          <a:p>
            <a:pPr marL="0" indent="0">
              <a:buNone/>
            </a:pPr>
            <a:r>
              <a:rPr lang="es-ES" sz="1900" dirty="0"/>
              <a:t>El bus I2C requiere únicamente </a:t>
            </a:r>
            <a:r>
              <a:rPr lang="es-ES" sz="1900" b="1" dirty="0"/>
              <a:t>dos cables Reloj-SCL y Datos-SDA</a:t>
            </a:r>
            <a:r>
              <a:rPr lang="es-ES" sz="1900" dirty="0"/>
              <a:t>. Funciona en modo </a:t>
            </a:r>
            <a:r>
              <a:rPr lang="es-ES" sz="1900" b="1" dirty="0"/>
              <a:t>maestro-esclavo </a:t>
            </a:r>
            <a:r>
              <a:rPr lang="es-ES" sz="1900" b="1" dirty="0" err="1"/>
              <a:t>sincróno</a:t>
            </a:r>
            <a:r>
              <a:rPr lang="es-ES" sz="1900" dirty="0"/>
              <a:t>: el </a:t>
            </a:r>
            <a:r>
              <a:rPr lang="es-ES" sz="1900" dirty="0" err="1"/>
              <a:t>uC</a:t>
            </a:r>
            <a:r>
              <a:rPr lang="es-ES" sz="1900" dirty="0"/>
              <a:t> es el maestro y los sensores o display los esclavos: el dispositivo </a:t>
            </a:r>
            <a:r>
              <a:rPr lang="es-ES" sz="1900" b="1" dirty="0"/>
              <a:t>maestro inicia la comunicación </a:t>
            </a:r>
            <a:r>
              <a:rPr lang="es-ES" sz="1900" dirty="0"/>
              <a:t>con los esclavos, y puede mandar o recibir datos de los esclavos. Los esclavos no pueden iniciar la comunicación</a:t>
            </a:r>
          </a:p>
          <a:p>
            <a:pPr marL="0" indent="0">
              <a:buNone/>
            </a:pPr>
            <a:r>
              <a:rPr lang="es-ES" sz="1900" dirty="0"/>
              <a:t>Cada dispositivo conectado al bus debe tener una </a:t>
            </a:r>
            <a:r>
              <a:rPr lang="es-ES" sz="1900" b="1" dirty="0"/>
              <a:t>dirección única(7bits), </a:t>
            </a:r>
            <a:r>
              <a:rPr lang="es-ES" sz="1900" dirty="0"/>
              <a:t>que, junto a la </a:t>
            </a:r>
            <a:r>
              <a:rPr lang="es-ES" sz="1900" b="1" dirty="0"/>
              <a:t>frecuencia </a:t>
            </a:r>
            <a:r>
              <a:rPr lang="es-ES" sz="1900" dirty="0"/>
              <a:t>del bus, y los </a:t>
            </a:r>
            <a:r>
              <a:rPr lang="es-ES" sz="1900" b="1" dirty="0"/>
              <a:t>pines SCL y SDA </a:t>
            </a:r>
            <a:r>
              <a:rPr lang="es-ES" sz="1900" dirty="0"/>
              <a:t>es lo </a:t>
            </a:r>
            <a:r>
              <a:rPr lang="es-ES" sz="1900" b="1" dirty="0"/>
              <a:t>único que configuramos en SW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00D8FC-179B-DAEB-8A6A-5A847C16D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5417" y="1571774"/>
            <a:ext cx="5658729" cy="4627414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ES" b="1" u="sng" dirty="0"/>
              <a:t>Librerías de LCD I2c</a:t>
            </a:r>
          </a:p>
          <a:p>
            <a:r>
              <a:rPr lang="es-ES" dirty="0"/>
              <a:t>No hay una librería standard en micropython</a:t>
            </a:r>
          </a:p>
          <a:p>
            <a:r>
              <a:rPr lang="es-ES" dirty="0"/>
              <a:t>No usa una copia “pizarra” se escribe directamente al display</a:t>
            </a:r>
          </a:p>
          <a:p>
            <a:r>
              <a:rPr lang="es-ES" dirty="0"/>
              <a:t>Investigo 3 librerías</a:t>
            </a:r>
          </a:p>
          <a:p>
            <a:pPr marL="800100" lvl="1" indent="-342900" fontAlgn="ctr">
              <a:spcBef>
                <a:spcPts val="0"/>
              </a:spcBef>
              <a:buFont typeface="+mj-lt"/>
              <a:buAutoNum type="arabicPeriod"/>
            </a:pPr>
            <a:r>
              <a:rPr lang="es-ES" sz="2000" b="1" i="0" dirty="0">
                <a:effectLst/>
                <a:latin typeface="Calibri" panose="020F0502020204030204" pitchFamily="34" charset="0"/>
              </a:rPr>
              <a:t>T622 </a:t>
            </a:r>
            <a:r>
              <a:rPr lang="es-ES" sz="2000" b="0" i="0" dirty="0">
                <a:effectLst/>
                <a:latin typeface="Calibri" panose="020F0502020204030204" pitchFamily="34" charset="0"/>
              </a:rPr>
              <a:t>-&gt; Test ok tiene 3 años ==&gt; </a:t>
            </a:r>
            <a:r>
              <a:rPr lang="es-ES" sz="2000" b="0" i="0" dirty="0">
                <a:effectLst/>
                <a:highlight>
                  <a:srgbClr val="00FF00"/>
                </a:highlight>
                <a:latin typeface="Calibri" panose="020F0502020204030204" pitchFamily="34" charset="0"/>
              </a:rPr>
              <a:t>OK con Pico</a:t>
            </a:r>
            <a:endParaRPr lang="es-ES" sz="2000" b="0" i="0" dirty="0">
              <a:effectLst/>
              <a:latin typeface="Calibri" panose="020F0502020204030204" pitchFamily="34" charset="0"/>
            </a:endParaRPr>
          </a:p>
          <a:p>
            <a:pPr marL="800100" lvl="1" indent="-342900" fontAlgn="ctr">
              <a:spcBef>
                <a:spcPts val="0"/>
              </a:spcBef>
              <a:buFont typeface="+mj-lt"/>
              <a:buAutoNum type="arabicPeriod"/>
            </a:pPr>
            <a:r>
              <a:rPr lang="es-ES" sz="2000" b="1" i="0" dirty="0" err="1">
                <a:effectLst/>
                <a:latin typeface="Calibri" panose="020F0502020204030204" pitchFamily="34" charset="0"/>
              </a:rPr>
              <a:t>Brainelectronics</a:t>
            </a:r>
            <a:r>
              <a:rPr lang="es-ES" sz="2000" b="0" i="0" dirty="0">
                <a:effectLst/>
                <a:latin typeface="Calibri" panose="020F0502020204030204" pitchFamily="34" charset="0"/>
              </a:rPr>
              <a:t> : 3 meses muchas funciones y </a:t>
            </a:r>
            <a:r>
              <a:rPr lang="es-ES" sz="2000" b="0" i="0" dirty="0" err="1">
                <a:effectLst/>
                <a:latin typeface="Calibri" panose="020F0502020204030204" pitchFamily="34" charset="0"/>
              </a:rPr>
              <a:t>custom</a:t>
            </a:r>
            <a:r>
              <a:rPr lang="es-ES" sz="2000" b="0" i="0" dirty="0">
                <a:effectLst/>
                <a:latin typeface="Calibri" panose="020F0502020204030204" pitchFamily="34" charset="0"/>
              </a:rPr>
              <a:t> </a:t>
            </a:r>
            <a:r>
              <a:rPr lang="es-ES" sz="2000" b="0" i="0" dirty="0" err="1">
                <a:effectLst/>
                <a:latin typeface="Calibri" panose="020F0502020204030204" pitchFamily="34" charset="0"/>
              </a:rPr>
              <a:t>char</a:t>
            </a:r>
            <a:r>
              <a:rPr lang="es-ES" sz="2000" b="0" i="0" dirty="0">
                <a:effectLst/>
                <a:latin typeface="Calibri" panose="020F0502020204030204" pitchFamily="34" charset="0"/>
              </a:rPr>
              <a:t> —&gt; </a:t>
            </a:r>
            <a:r>
              <a:rPr lang="es-ES" sz="2000" b="1" i="0" dirty="0">
                <a:solidFill>
                  <a:srgbClr val="FFFFFF"/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</a:rPr>
              <a:t>MAL algunas funciones</a:t>
            </a:r>
            <a:endParaRPr lang="es-ES" sz="2000" b="0" i="0" dirty="0">
              <a:effectLst/>
              <a:latin typeface="Calibri" panose="020F0502020204030204" pitchFamily="34" charset="0"/>
            </a:endParaRPr>
          </a:p>
          <a:p>
            <a:pPr marL="800100" lvl="1" indent="-342900" fontAlgn="ctr">
              <a:spcBef>
                <a:spcPts val="0"/>
              </a:spcBef>
              <a:buFont typeface="+mj-lt"/>
              <a:buAutoNum type="arabicPeriod"/>
            </a:pPr>
            <a:r>
              <a:rPr lang="es-ES" sz="2000" b="1" i="0" dirty="0" err="1">
                <a:effectLst/>
                <a:latin typeface="Calibri" panose="020F0502020204030204" pitchFamily="34" charset="0"/>
              </a:rPr>
              <a:t>Sunfounder</a:t>
            </a:r>
            <a:r>
              <a:rPr lang="es-ES" sz="2000" b="0" i="0" dirty="0">
                <a:effectLst/>
                <a:latin typeface="Calibri" panose="020F0502020204030204" pitchFamily="34" charset="0"/>
              </a:rPr>
              <a:t> : pocas funciones </a:t>
            </a:r>
          </a:p>
          <a:p>
            <a:r>
              <a:rPr lang="es-ES" dirty="0">
                <a:highlight>
                  <a:srgbClr val="00FF00"/>
                </a:highlight>
              </a:rPr>
              <a:t>Selecciono librería T62</a:t>
            </a:r>
          </a:p>
          <a:p>
            <a:pPr marL="0" indent="0">
              <a:buNone/>
            </a:pPr>
            <a:r>
              <a:rPr lang="es-ES" sz="2000" dirty="0">
                <a:effectLst/>
                <a:latin typeface="Calibri" panose="020F0502020204030204" pitchFamily="34" charset="0"/>
                <a:hlinkClick r:id="rId3"/>
              </a:rPr>
              <a:t>https://github.com/T-622/RPI-PICO-I2C-LCD</a:t>
            </a:r>
            <a:endParaRPr lang="es-ES" sz="2000" dirty="0"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Calibri" panose="020F0502020204030204" pitchFamily="34" charset="0"/>
              </a:rPr>
              <a:t>Va Ok a 400.000Hz, tiene función de crear emojis x8</a:t>
            </a:r>
            <a:endParaRPr lang="es-ES" sz="3200" dirty="0"/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3</a:t>
            </a:fld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BFCF32C-E0D6-7EF3-BAE2-DA552664E05D}"/>
              </a:ext>
            </a:extLst>
          </p:cNvPr>
          <p:cNvGrpSpPr/>
          <p:nvPr/>
        </p:nvGrpSpPr>
        <p:grpSpPr>
          <a:xfrm>
            <a:off x="-113575" y="35066"/>
            <a:ext cx="914400" cy="914400"/>
            <a:chOff x="10897849" y="251407"/>
            <a:chExt cx="914400" cy="914400"/>
          </a:xfrm>
        </p:grpSpPr>
        <p:pic>
          <p:nvPicPr>
            <p:cNvPr id="3" name="Gráfico 2" descr="Reloj de arena terminado con relleno sólido">
              <a:extLst>
                <a:ext uri="{FF2B5EF4-FFF2-40B4-BE49-F238E27FC236}">
                  <a16:creationId xmlns:a16="http://schemas.microsoft.com/office/drawing/2014/main" id="{E6F9E060-30AC-A2B0-256A-9212E389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97849" y="251407"/>
              <a:ext cx="914400" cy="9144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FC1E7C9-05A9-516B-2033-5DA3EEC788CD}"/>
                </a:ext>
              </a:extLst>
            </p:cNvPr>
            <p:cNvSpPr txBox="1"/>
            <p:nvPr/>
          </p:nvSpPr>
          <p:spPr>
            <a:xfrm>
              <a:off x="11144447" y="339275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rgbClr val="FF0000"/>
                  </a:solidFill>
                </a:rPr>
                <a:t>30</a:t>
              </a:r>
              <a:r>
                <a:rPr lang="es-ES" sz="1600" dirty="0"/>
                <a:t>’</a:t>
              </a:r>
            </a:p>
          </p:txBody>
        </p:sp>
      </p:grpSp>
      <p:pic>
        <p:nvPicPr>
          <p:cNvPr id="1026" name="Picture 2" descr="arduino-bus-i2c-esquema">
            <a:extLst>
              <a:ext uri="{FF2B5EF4-FFF2-40B4-BE49-F238E27FC236}">
                <a16:creationId xmlns:a16="http://schemas.microsoft.com/office/drawing/2014/main" id="{D66ECE4E-E253-6FDF-108B-C8D1EB7A1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5" y="4176713"/>
            <a:ext cx="5048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09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157"/>
          </a:xfrm>
        </p:spPr>
        <p:txBody>
          <a:bodyPr>
            <a:normAutofit/>
          </a:bodyPr>
          <a:lstStyle/>
          <a:p>
            <a:r>
              <a:rPr lang="es-ES" sz="3600" dirty="0"/>
              <a:t>Clase 22.1.1.2 – [R-HW] Display LCD I2C – Montaje</a:t>
            </a:r>
            <a:endParaRPr lang="es-ES" sz="3600" dirty="0">
              <a:highlight>
                <a:srgbClr val="00FF00"/>
              </a:highlight>
            </a:endParaRP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4</a:t>
            </a:fld>
            <a:endParaRPr lang="es-ES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61E0C64F-C28E-4C9C-6D21-2D42A8713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0661" y="1094282"/>
            <a:ext cx="5448315" cy="50826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u="sng" dirty="0">
                <a:solidFill>
                  <a:srgbClr val="00B050"/>
                </a:solidFill>
              </a:rPr>
              <a:t>Ventajas</a:t>
            </a:r>
          </a:p>
          <a:p>
            <a:r>
              <a:rPr lang="es-ES" dirty="0"/>
              <a:t>Muy adecuada para solo texto</a:t>
            </a:r>
          </a:p>
          <a:p>
            <a:r>
              <a:rPr lang="es-ES" dirty="0"/>
              <a:t>Es muy simple de usar y conectar</a:t>
            </a:r>
          </a:p>
          <a:p>
            <a:r>
              <a:rPr lang="es-ES" dirty="0"/>
              <a:t>Rápida</a:t>
            </a:r>
          </a:p>
          <a:p>
            <a:r>
              <a:rPr lang="es-ES" dirty="0"/>
              <a:t>Grande y facil de leer</a:t>
            </a:r>
          </a:p>
          <a:p>
            <a:pPr marL="0" indent="0" algn="ctr">
              <a:buNone/>
            </a:pPr>
            <a:r>
              <a:rPr lang="es-ES" u="sng" dirty="0">
                <a:solidFill>
                  <a:srgbClr val="FF0000"/>
                </a:solidFill>
              </a:rPr>
              <a:t>Contras</a:t>
            </a:r>
          </a:p>
          <a:p>
            <a:r>
              <a:rPr lang="es-ES" dirty="0"/>
              <a:t>Solo 2 x 16 caracteres o 4 x 20</a:t>
            </a:r>
          </a:p>
          <a:p>
            <a:r>
              <a:rPr lang="es-ES" dirty="0"/>
              <a:t>Consumo elevado </a:t>
            </a:r>
            <a:r>
              <a:rPr lang="es-ES" dirty="0">
                <a:solidFill>
                  <a:srgbClr val="FF0000"/>
                </a:solidFill>
              </a:rPr>
              <a:t>40 mA</a:t>
            </a:r>
          </a:p>
          <a:p>
            <a:r>
              <a:rPr lang="es-ES" dirty="0"/>
              <a:t>No se pueden hacer gráficos</a:t>
            </a:r>
          </a:p>
          <a:p>
            <a:r>
              <a:rPr lang="es-ES" dirty="0"/>
              <a:t>Mala visibilidad al sol</a:t>
            </a:r>
          </a:p>
        </p:txBody>
      </p:sp>
      <p:pic>
        <p:nvPicPr>
          <p:cNvPr id="5" name="Imagen 4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EA4B4B02-6983-FB18-2C89-E03B0E99F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5682" r="19342" b="6304"/>
          <a:stretch/>
        </p:blipFill>
        <p:spPr>
          <a:xfrm>
            <a:off x="209528" y="1094282"/>
            <a:ext cx="6205043" cy="3330864"/>
          </a:xfrm>
          <a:prstGeom prst="rect">
            <a:avLst/>
          </a:prstGeom>
        </p:spPr>
      </p:pic>
      <p:sp>
        <p:nvSpPr>
          <p:cNvPr id="2" name="Marcador de contenido 11">
            <a:extLst>
              <a:ext uri="{FF2B5EF4-FFF2-40B4-BE49-F238E27FC236}">
                <a16:creationId xmlns:a16="http://schemas.microsoft.com/office/drawing/2014/main" id="{AA8D20F3-EB5E-099E-BD6B-698B43772BAA}"/>
              </a:ext>
            </a:extLst>
          </p:cNvPr>
          <p:cNvSpPr txBox="1">
            <a:spLocks/>
          </p:cNvSpPr>
          <p:nvPr/>
        </p:nvSpPr>
        <p:spPr>
          <a:xfrm>
            <a:off x="89605" y="4514839"/>
            <a:ext cx="6521056" cy="1751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3600" b="1" u="sng" dirty="0"/>
              <a:t>Pines:  </a:t>
            </a:r>
            <a:r>
              <a:rPr lang="es-ES" sz="3300" b="1" dirty="0"/>
              <a:t>Se recomienda usar los I2C por defecto</a:t>
            </a:r>
          </a:p>
          <a:p>
            <a:pPr marL="0" indent="0">
              <a:buNone/>
            </a:pPr>
            <a:r>
              <a:rPr lang="es-ES" dirty="0"/>
              <a:t># I2C0  I2C(0, </a:t>
            </a:r>
            <a:r>
              <a:rPr lang="es-ES" dirty="0" err="1"/>
              <a:t>scl</a:t>
            </a:r>
            <a:r>
              <a:rPr lang="es-ES" dirty="0"/>
              <a:t>=Pin(5), </a:t>
            </a:r>
            <a:r>
              <a:rPr lang="es-ES" dirty="0" err="1"/>
              <a:t>sda</a:t>
            </a:r>
            <a:r>
              <a:rPr lang="es-ES" dirty="0"/>
              <a:t>=Pin(4), </a:t>
            </a:r>
            <a:r>
              <a:rPr lang="es-ES" dirty="0" err="1"/>
              <a:t>freq</a:t>
            </a:r>
            <a:r>
              <a:rPr lang="es-ES" dirty="0"/>
              <a:t>=400_000)</a:t>
            </a:r>
          </a:p>
          <a:p>
            <a:pPr marL="0" indent="0">
              <a:buNone/>
            </a:pPr>
            <a:r>
              <a:rPr lang="es-ES" dirty="0"/>
              <a:t># I2C1  I2C(1, </a:t>
            </a:r>
            <a:r>
              <a:rPr lang="es-ES" dirty="0" err="1"/>
              <a:t>scl</a:t>
            </a:r>
            <a:r>
              <a:rPr lang="es-ES" dirty="0"/>
              <a:t>=Pin(7), </a:t>
            </a:r>
            <a:r>
              <a:rPr lang="es-ES" dirty="0" err="1"/>
              <a:t>sda</a:t>
            </a:r>
            <a:r>
              <a:rPr lang="es-ES" dirty="0"/>
              <a:t>=Pin(6), </a:t>
            </a:r>
            <a:r>
              <a:rPr lang="es-ES" dirty="0" err="1"/>
              <a:t>freq</a:t>
            </a:r>
            <a:r>
              <a:rPr lang="es-ES" dirty="0"/>
              <a:t>=400_000)</a:t>
            </a:r>
          </a:p>
          <a:p>
            <a:pPr marL="0" indent="0">
              <a:buNone/>
            </a:pPr>
            <a:r>
              <a:rPr lang="es-ES" dirty="0"/>
              <a:t>Ejemplo</a:t>
            </a:r>
          </a:p>
          <a:p>
            <a:pPr marL="0" indent="0">
              <a:buNone/>
            </a:pPr>
            <a:r>
              <a:rPr lang="es-ES" sz="2300" dirty="0"/>
              <a:t>i2c = machine.I2C(0, </a:t>
            </a:r>
            <a:r>
              <a:rPr lang="es-ES" sz="2300" dirty="0" err="1"/>
              <a:t>scl</a:t>
            </a:r>
            <a:r>
              <a:rPr lang="es-ES" sz="2300" dirty="0"/>
              <a:t>=</a:t>
            </a:r>
            <a:r>
              <a:rPr lang="es-ES" sz="2300" dirty="0" err="1"/>
              <a:t>machine.Pin</a:t>
            </a:r>
            <a:r>
              <a:rPr lang="es-ES" sz="2300" dirty="0"/>
              <a:t>(5), </a:t>
            </a:r>
            <a:r>
              <a:rPr lang="es-ES" sz="2300" dirty="0" err="1"/>
              <a:t>sda</a:t>
            </a:r>
            <a:r>
              <a:rPr lang="es-ES" sz="2300" dirty="0"/>
              <a:t>=</a:t>
            </a:r>
            <a:r>
              <a:rPr lang="es-ES" sz="2300" dirty="0" err="1"/>
              <a:t>machine.Pin</a:t>
            </a:r>
            <a:r>
              <a:rPr lang="es-ES" sz="2300" dirty="0"/>
              <a:t>(4), </a:t>
            </a:r>
            <a:r>
              <a:rPr lang="es-ES" sz="2300" dirty="0" err="1"/>
              <a:t>freq</a:t>
            </a:r>
            <a:r>
              <a:rPr lang="es-ES" sz="2300" dirty="0"/>
              <a:t>=400_000)</a:t>
            </a:r>
          </a:p>
        </p:txBody>
      </p:sp>
    </p:spTree>
    <p:extLst>
      <p:ext uri="{BB962C8B-B14F-4D97-AF65-F5344CB8AC3E}">
        <p14:creationId xmlns:p14="http://schemas.microsoft.com/office/powerpoint/2010/main" val="50914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157"/>
          </a:xfrm>
        </p:spPr>
        <p:txBody>
          <a:bodyPr>
            <a:normAutofit/>
          </a:bodyPr>
          <a:lstStyle/>
          <a:p>
            <a:r>
              <a:rPr lang="es-ES" sz="3600" dirty="0"/>
              <a:t>Clase 22.1.1.3 – [R-HW] Display LCD I2C – Comandos</a:t>
            </a:r>
            <a:endParaRPr lang="es-ES" sz="3600" dirty="0">
              <a:highlight>
                <a:srgbClr val="00FF00"/>
              </a:highlight>
            </a:endParaRP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5</a:t>
            </a:fld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4E84AA3-FCF4-F463-9692-7E76F59BF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023" y="1128853"/>
            <a:ext cx="6342728" cy="5048111"/>
          </a:xfr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000" b="1" i="0" dirty="0" err="1">
                <a:solidFill>
                  <a:srgbClr val="1F2328"/>
                </a:solidFill>
                <a:effectLst/>
              </a:rPr>
              <a:t>Principales</a:t>
            </a:r>
            <a:endParaRPr lang="en-US" sz="2000" b="1" i="0" dirty="0">
              <a:solidFill>
                <a:srgbClr val="1F2328"/>
              </a:solidFill>
              <a:effectLst/>
            </a:endParaRPr>
          </a:p>
          <a:p>
            <a:r>
              <a:rPr lang="en-US" sz="2000" b="1" i="0" dirty="0" err="1">
                <a:solidFill>
                  <a:srgbClr val="7030A0"/>
                </a:solidFill>
                <a:effectLst/>
              </a:rPr>
              <a:t>lcd.putstr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("</a:t>
            </a:r>
            <a:r>
              <a:rPr lang="en-US" sz="2000" b="1" i="0" dirty="0" err="1">
                <a:solidFill>
                  <a:srgbClr val="7030A0"/>
                </a:solidFill>
                <a:effectLst/>
              </a:rPr>
              <a:t>Texto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 </a:t>
            </a:r>
            <a:r>
              <a:rPr lang="en-US" sz="2000" b="1" i="0" dirty="0" err="1">
                <a:solidFill>
                  <a:srgbClr val="7030A0"/>
                </a:solidFill>
                <a:effectLst/>
              </a:rPr>
              <a:t>aqui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") o </a:t>
            </a:r>
            <a:r>
              <a:rPr lang="en-US" sz="2000" b="1" i="0" dirty="0" err="1">
                <a:solidFill>
                  <a:srgbClr val="7030A0"/>
                </a:solidFill>
                <a:effectLst/>
              </a:rPr>
              <a:t>lcd.putstr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(str(variable)) o </a:t>
            </a:r>
            <a:r>
              <a:rPr lang="en-US" sz="2000" b="1" i="0" dirty="0" err="1">
                <a:solidFill>
                  <a:srgbClr val="7030A0"/>
                </a:solidFill>
                <a:effectLst/>
              </a:rPr>
              <a:t>lcd.putstr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(</a:t>
            </a:r>
            <a:r>
              <a:rPr lang="en-US" sz="2000" b="1" i="0" dirty="0" err="1">
                <a:solidFill>
                  <a:srgbClr val="7030A0"/>
                </a:solidFill>
                <a:effectLst/>
              </a:rPr>
              <a:t>f”Nombre</a:t>
            </a:r>
            <a:r>
              <a:rPr lang="en-US" sz="2000" b="1" i="0" dirty="0">
                <a:solidFill>
                  <a:srgbClr val="7030A0"/>
                </a:solidFill>
                <a:effectLst/>
              </a:rPr>
              <a:t> {variable}”)</a:t>
            </a:r>
            <a:endParaRPr lang="es-ES" sz="2000" b="1" i="0" dirty="0">
              <a:solidFill>
                <a:srgbClr val="7030A0"/>
              </a:solidFill>
              <a:effectLst/>
            </a:endParaRPr>
          </a:p>
          <a:p>
            <a:r>
              <a:rPr lang="es-ES" sz="2000" b="1" i="0" dirty="0" err="1">
                <a:solidFill>
                  <a:srgbClr val="7030A0"/>
                </a:solidFill>
                <a:effectLst/>
              </a:rPr>
              <a:t>lcd.move_to</a:t>
            </a:r>
            <a:r>
              <a:rPr lang="es-ES" sz="2000" b="1" i="0" dirty="0">
                <a:solidFill>
                  <a:srgbClr val="7030A0"/>
                </a:solidFill>
                <a:effectLst/>
              </a:rPr>
              <a:t>(</a:t>
            </a:r>
            <a:r>
              <a:rPr lang="es-ES" sz="2000" b="1" i="0" dirty="0" err="1">
                <a:solidFill>
                  <a:srgbClr val="7030A0"/>
                </a:solidFill>
                <a:effectLst/>
              </a:rPr>
              <a:t>x,y</a:t>
            </a:r>
            <a:r>
              <a:rPr lang="es-ES" sz="2000" b="1" i="0" dirty="0">
                <a:solidFill>
                  <a:srgbClr val="7030A0"/>
                </a:solidFill>
                <a:effectLst/>
              </a:rPr>
              <a:t>) : </a:t>
            </a:r>
            <a:r>
              <a:rPr lang="es-ES" sz="2000" i="0" dirty="0">
                <a:effectLst/>
              </a:rPr>
              <a:t>x 0 – 19 / y 0 – 3</a:t>
            </a:r>
          </a:p>
          <a:p>
            <a:r>
              <a:rPr lang="es-ES" sz="2000" b="1" dirty="0" err="1">
                <a:solidFill>
                  <a:srgbClr val="7030A0"/>
                </a:solidFill>
              </a:rPr>
              <a:t>lcd.clear</a:t>
            </a:r>
            <a:r>
              <a:rPr lang="es-ES" sz="2000" b="1" dirty="0">
                <a:solidFill>
                  <a:srgbClr val="7030A0"/>
                </a:solidFill>
              </a:rPr>
              <a:t>()</a:t>
            </a:r>
          </a:p>
          <a:p>
            <a:pPr marL="0" indent="0">
              <a:buNone/>
            </a:pPr>
            <a:r>
              <a:rPr lang="es-ES" sz="2000" b="1" dirty="0"/>
              <a:t>Control iluminación y encendido / apagado</a:t>
            </a:r>
          </a:p>
          <a:p>
            <a:r>
              <a:rPr lang="es-ES" sz="2000" b="0" i="0" dirty="0" err="1">
                <a:effectLst/>
              </a:rPr>
              <a:t>lcd.display_on</a:t>
            </a:r>
            <a:r>
              <a:rPr lang="es-ES" sz="2000" b="0" i="0" dirty="0">
                <a:effectLst/>
              </a:rPr>
              <a:t>() /  </a:t>
            </a:r>
            <a:r>
              <a:rPr lang="es-ES" sz="2000" b="0" i="0" dirty="0" err="1">
                <a:effectLst/>
              </a:rPr>
              <a:t>lcd.display_off</a:t>
            </a:r>
            <a:r>
              <a:rPr lang="es-ES" sz="2000" b="0" i="0" dirty="0">
                <a:effectLst/>
              </a:rPr>
              <a:t>()</a:t>
            </a:r>
          </a:p>
          <a:p>
            <a:r>
              <a:rPr lang="es-ES" sz="2000" b="0" i="0" dirty="0" err="1">
                <a:effectLst/>
              </a:rPr>
              <a:t>lcd.show_cursor</a:t>
            </a:r>
            <a:r>
              <a:rPr lang="es-ES" sz="2000" b="0" i="0" dirty="0">
                <a:effectLst/>
              </a:rPr>
              <a:t>() / </a:t>
            </a:r>
            <a:r>
              <a:rPr lang="es-ES" sz="2000" b="0" i="0" dirty="0" err="1">
                <a:effectLst/>
              </a:rPr>
              <a:t>lcd.hide_cursor</a:t>
            </a:r>
            <a:r>
              <a:rPr lang="es-ES" sz="2000" b="0" i="0" dirty="0">
                <a:effectLst/>
              </a:rPr>
              <a:t>()</a:t>
            </a:r>
          </a:p>
          <a:p>
            <a:r>
              <a:rPr lang="es-ES" sz="2000" b="0" i="0" dirty="0" err="1">
                <a:effectLst/>
              </a:rPr>
              <a:t>lcd.blink_cursor_on</a:t>
            </a:r>
            <a:r>
              <a:rPr lang="es-ES" sz="2000" b="0" i="0" dirty="0">
                <a:effectLst/>
              </a:rPr>
              <a:t>() / </a:t>
            </a:r>
            <a:r>
              <a:rPr lang="es-ES" sz="2000" b="0" i="0" dirty="0" err="1">
                <a:effectLst/>
              </a:rPr>
              <a:t>lcd.blink_cursor_off</a:t>
            </a:r>
            <a:r>
              <a:rPr lang="es-ES" sz="2000" b="0" i="0" dirty="0">
                <a:effectLst/>
              </a:rPr>
              <a:t>()</a:t>
            </a:r>
          </a:p>
          <a:p>
            <a:r>
              <a:rPr lang="es-ES" sz="2000" b="0" i="0" dirty="0" err="1">
                <a:effectLst/>
              </a:rPr>
              <a:t>lcd.backlight_on</a:t>
            </a:r>
            <a:r>
              <a:rPr lang="es-ES" sz="2000" b="0" i="0" dirty="0">
                <a:effectLst/>
              </a:rPr>
              <a:t>() /  </a:t>
            </a:r>
            <a:r>
              <a:rPr lang="es-ES" sz="2000" b="0" i="0" dirty="0" err="1">
                <a:effectLst/>
              </a:rPr>
              <a:t>lcd.backlight_off</a:t>
            </a:r>
            <a:r>
              <a:rPr lang="es-ES" sz="2000" b="0" i="0" dirty="0">
                <a:effectLst/>
              </a:rPr>
              <a:t>()</a:t>
            </a:r>
          </a:p>
          <a:p>
            <a:pPr marL="0" indent="0">
              <a:buNone/>
            </a:pPr>
            <a:r>
              <a:rPr lang="es-ES" sz="2000" b="1" i="0" dirty="0">
                <a:effectLst/>
              </a:rPr>
              <a:t>Caracteres de diseño</a:t>
            </a:r>
          </a:p>
          <a:p>
            <a:r>
              <a:rPr lang="en-US" sz="2000" b="0" i="0" dirty="0" err="1">
                <a:solidFill>
                  <a:srgbClr val="1F2328"/>
                </a:solidFill>
                <a:effectLst/>
              </a:rPr>
              <a:t>lcd.custom_char</a:t>
            </a:r>
            <a:r>
              <a:rPr lang="en-US" sz="2000" b="0" i="0" dirty="0">
                <a:solidFill>
                  <a:srgbClr val="1F2328"/>
                </a:solidFill>
                <a:effectLst/>
              </a:rPr>
              <a:t>(Num, </a:t>
            </a:r>
            <a:r>
              <a:rPr lang="en-US" sz="2000" b="0" i="0" dirty="0" err="1">
                <a:solidFill>
                  <a:srgbClr val="1F2328"/>
                </a:solidFill>
                <a:effectLst/>
              </a:rPr>
              <a:t>bytearray</a:t>
            </a:r>
            <a:r>
              <a:rPr lang="en-US" sz="2000" b="0" i="0" dirty="0">
                <a:solidFill>
                  <a:srgbClr val="1F2328"/>
                </a:solidFill>
                <a:effectLst/>
              </a:rPr>
              <a:t>([HEX chars]))) - Num 0 - 8 HEX chars  -&gt; </a:t>
            </a:r>
            <a:r>
              <a:rPr lang="en-US" sz="2000" b="0" i="0" dirty="0" err="1">
                <a:solidFill>
                  <a:srgbClr val="1F2328"/>
                </a:solidFill>
                <a:effectLst/>
              </a:rPr>
              <a:t>ver</a:t>
            </a:r>
            <a:r>
              <a:rPr lang="en-US" sz="2000" b="0" i="0" dirty="0">
                <a:solidFill>
                  <a:srgbClr val="1F2328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1F2328"/>
                </a:solidFill>
                <a:effectLst/>
              </a:rPr>
              <a:t>Crear</a:t>
            </a:r>
            <a:r>
              <a:rPr lang="en-US" sz="2000" b="0" i="0" dirty="0">
                <a:solidFill>
                  <a:srgbClr val="1F2328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1F2328"/>
                </a:solidFill>
                <a:effectLst/>
              </a:rPr>
              <a:t>Caracteres</a:t>
            </a:r>
            <a:endParaRPr lang="es-ES" sz="2000" b="0" i="0" dirty="0">
              <a:effectLst/>
            </a:endParaRPr>
          </a:p>
          <a:p>
            <a:pPr marL="0" indent="0">
              <a:buNone/>
            </a:pPr>
            <a:endParaRPr lang="es-ES" sz="2000" b="1" u="sng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61E0C64F-C28E-4C9C-6D21-2D42A8713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0661" y="1094282"/>
            <a:ext cx="5448315" cy="508268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s-ES" u="sng" dirty="0"/>
              <a:t>Crear caracteres</a:t>
            </a:r>
          </a:p>
          <a:p>
            <a:r>
              <a:rPr lang="es-ES" sz="2400" dirty="0"/>
              <a:t>Se pueden crear hasta 8 caracteres “de diseño” con la librería T62. Los caracteres son de 5x8 y se pueden codificar con una “</a:t>
            </a:r>
            <a:r>
              <a:rPr lang="es-ES" sz="2400" dirty="0" err="1"/>
              <a:t>tool</a:t>
            </a:r>
            <a:r>
              <a:rPr lang="es-ES" sz="2400" dirty="0"/>
              <a:t>” antigua para </a:t>
            </a:r>
            <a:r>
              <a:rPr lang="es-ES" sz="2400" dirty="0" err="1"/>
              <a:t>arduino</a:t>
            </a:r>
            <a:endParaRPr lang="es-ES" sz="2400" dirty="0"/>
          </a:p>
          <a:p>
            <a:r>
              <a:rPr lang="es-ES" sz="2400" dirty="0"/>
              <a:t>Tool </a:t>
            </a:r>
            <a:r>
              <a:rPr lang="es-ES" sz="2300" dirty="0"/>
              <a:t>: </a:t>
            </a:r>
            <a:r>
              <a:rPr lang="es-ES" sz="2300" dirty="0">
                <a:hlinkClick r:id="rId2"/>
              </a:rPr>
              <a:t>https://maxpromer.github.io/LCD-Character-Creator/</a:t>
            </a:r>
            <a:endParaRPr lang="es-ES" sz="2300" dirty="0"/>
          </a:p>
          <a:p>
            <a:r>
              <a:rPr lang="es-ES" sz="2400" dirty="0"/>
              <a:t>Ejemplo </a:t>
            </a:r>
            <a:r>
              <a:rPr lang="it-IT" sz="1900" dirty="0"/>
              <a:t>CH_SMILE =</a:t>
            </a:r>
          </a:p>
          <a:p>
            <a:pPr marL="0" indent="0">
              <a:buNone/>
            </a:pPr>
            <a:r>
              <a:rPr lang="it-IT" sz="1900" dirty="0"/>
              <a:t>	[0x00, </a:t>
            </a:r>
          </a:p>
          <a:p>
            <a:pPr marL="0" indent="0">
              <a:buNone/>
            </a:pPr>
            <a:r>
              <a:rPr lang="it-IT" sz="1900" dirty="0"/>
              <a:t>	0x00, </a:t>
            </a:r>
          </a:p>
          <a:p>
            <a:pPr marL="0" indent="0">
              <a:buNone/>
            </a:pPr>
            <a:r>
              <a:rPr lang="it-IT" sz="1900" dirty="0"/>
              <a:t>	0x11, </a:t>
            </a:r>
          </a:p>
          <a:p>
            <a:pPr marL="0" indent="0">
              <a:buNone/>
            </a:pPr>
            <a:r>
              <a:rPr lang="it-IT" sz="1900" dirty="0"/>
              <a:t>	0x04, </a:t>
            </a:r>
          </a:p>
          <a:p>
            <a:pPr marL="0" indent="0">
              <a:buNone/>
            </a:pPr>
            <a:r>
              <a:rPr lang="it-IT" sz="1900" dirty="0"/>
              <a:t>	0x04, </a:t>
            </a:r>
          </a:p>
          <a:p>
            <a:pPr marL="0" indent="0">
              <a:buNone/>
            </a:pPr>
            <a:r>
              <a:rPr lang="it-IT" sz="1900" dirty="0"/>
              <a:t>	0x11, </a:t>
            </a:r>
          </a:p>
          <a:p>
            <a:pPr marL="0" indent="0">
              <a:buNone/>
            </a:pPr>
            <a:r>
              <a:rPr lang="it-IT" sz="1900" dirty="0"/>
              <a:t>	0x0E, </a:t>
            </a:r>
          </a:p>
          <a:p>
            <a:pPr marL="0" indent="0">
              <a:buNone/>
            </a:pPr>
            <a:r>
              <a:rPr lang="it-IT" sz="1900" dirty="0"/>
              <a:t>	0x00]</a:t>
            </a:r>
            <a:endParaRPr lang="es-ES" sz="1900" dirty="0"/>
          </a:p>
          <a:p>
            <a:pPr marL="0" indent="0">
              <a:buNone/>
            </a:pPr>
            <a:r>
              <a:rPr lang="es-ES" sz="2400" dirty="0" err="1"/>
              <a:t>lcd.custom_char</a:t>
            </a:r>
            <a:r>
              <a:rPr lang="es-ES" sz="2400" dirty="0"/>
              <a:t>(0, CH_SMILE) # guarda el nuevo carácter</a:t>
            </a:r>
          </a:p>
          <a:p>
            <a:pPr marL="0" indent="0">
              <a:buNone/>
            </a:pPr>
            <a:r>
              <a:rPr lang="es-ES" sz="2400" dirty="0" err="1"/>
              <a:t>Lcd.putstr</a:t>
            </a:r>
            <a:r>
              <a:rPr lang="es-ES" sz="2400" dirty="0"/>
              <a:t>(“cara sonriente “ + </a:t>
            </a:r>
            <a:r>
              <a:rPr lang="es-ES" sz="2400" dirty="0" err="1"/>
              <a:t>chr</a:t>
            </a:r>
            <a:r>
              <a:rPr lang="es-ES" sz="2400" dirty="0"/>
              <a:t>(0)) # uso de un carácter </a:t>
            </a:r>
          </a:p>
          <a:p>
            <a:r>
              <a:rPr lang="es-ES" sz="2400" dirty="0"/>
              <a:t>Veras que es facil generarlos sin usar la </a:t>
            </a:r>
            <a:r>
              <a:rPr lang="es-ES" sz="2400" dirty="0" err="1"/>
              <a:t>tool</a:t>
            </a:r>
            <a:r>
              <a:rPr lang="es-ES" sz="2400" dirty="0"/>
              <a:t>, </a:t>
            </a:r>
            <a:r>
              <a:rPr lang="es-ES" sz="2400" dirty="0" err="1"/>
              <a:t>sua</a:t>
            </a:r>
            <a:r>
              <a:rPr lang="es-ES" sz="2400" dirty="0"/>
              <a:t> binario o </a:t>
            </a:r>
            <a:r>
              <a:rPr lang="es-ES" sz="2400" dirty="0" err="1"/>
              <a:t>hex</a:t>
            </a:r>
            <a:endParaRPr lang="es-ES" sz="24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A8C0B4F-132A-3A0D-51EE-B412560DE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370" y="2673063"/>
            <a:ext cx="1382480" cy="21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7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157"/>
          </a:xfrm>
        </p:spPr>
        <p:txBody>
          <a:bodyPr>
            <a:normAutofit/>
          </a:bodyPr>
          <a:lstStyle/>
          <a:p>
            <a:r>
              <a:rPr lang="es-ES" sz="3600" dirty="0"/>
              <a:t>Clase 22.1.1.4 – [R-HW] Display LCD I2C – Basic HW Test</a:t>
            </a:r>
            <a:endParaRPr lang="es-ES" sz="3600" dirty="0">
              <a:highlight>
                <a:srgbClr val="00FF00"/>
              </a:highlight>
            </a:endParaRP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6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8DC695-14A4-8EAC-60BA-E05F5D4F2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793" y="1435880"/>
            <a:ext cx="5705007" cy="4561695"/>
          </a:xfrm>
        </p:spPr>
        <p:txBody>
          <a:bodyPr>
            <a:normAutofit/>
          </a:bodyPr>
          <a:lstStyle/>
          <a:p>
            <a:r>
              <a:rPr lang="es-ES" dirty="0"/>
              <a:t>Test super Básico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000" dirty="0"/>
              <a:t>Muestra un mensaje básico si el display está OK y bien conectado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000" dirty="0"/>
              <a:t>Dispone de unas líneas de codigo para </a:t>
            </a:r>
            <a:r>
              <a:rPr lang="es-ES" sz="2000" dirty="0" err="1"/>
              <a:t>debug</a:t>
            </a:r>
            <a:r>
              <a:rPr lang="es-ES" sz="2000" dirty="0"/>
              <a:t> de I2c : </a:t>
            </a:r>
            <a:r>
              <a:rPr lang="es-ES" sz="2000" b="1" dirty="0">
                <a:solidFill>
                  <a:srgbClr val="7030A0"/>
                </a:solidFill>
              </a:rPr>
              <a:t># I2C </a:t>
            </a:r>
            <a:r>
              <a:rPr lang="es-ES" sz="2000" b="1" dirty="0" err="1">
                <a:solidFill>
                  <a:srgbClr val="7030A0"/>
                </a:solidFill>
              </a:rPr>
              <a:t>debug</a:t>
            </a:r>
            <a:r>
              <a:rPr lang="es-ES" sz="2000" b="1" dirty="0">
                <a:solidFill>
                  <a:srgbClr val="7030A0"/>
                </a:solidFill>
              </a:rPr>
              <a:t> block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000" dirty="0"/>
              <a:t>Puede también servir para ver cómo usar el display en otro programa copiando trozos de codigo</a:t>
            </a:r>
          </a:p>
          <a:p>
            <a:pPr marL="914400" lvl="1" indent="-457200">
              <a:buFont typeface="+mj-lt"/>
              <a:buAutoNum type="arabicPeriod"/>
            </a:pPr>
            <a:endParaRPr lang="es-ES" b="1" dirty="0">
              <a:solidFill>
                <a:srgbClr val="7030A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s-ES" dirty="0"/>
          </a:p>
          <a:p>
            <a:pPr marL="914400" lvl="1" indent="-457200">
              <a:buFont typeface="+mj-lt"/>
              <a:buAutoNum type="arabicPeriod"/>
            </a:pPr>
            <a:endParaRPr lang="es-ES" dirty="0"/>
          </a:p>
          <a:p>
            <a:pPr marL="914400" lvl="1" indent="-457200">
              <a:buFont typeface="+mj-lt"/>
              <a:buAutoNum type="arabicPeriod"/>
            </a:pPr>
            <a:endParaRPr lang="es-ES" b="1" dirty="0">
              <a:solidFill>
                <a:srgbClr val="7030A0"/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A600313-51C9-6A85-47CF-271DFF8D8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9504" y="1435881"/>
            <a:ext cx="5181600" cy="3248472"/>
          </a:xfrm>
        </p:spPr>
        <p:txBody>
          <a:bodyPr>
            <a:normAutofit/>
          </a:bodyPr>
          <a:lstStyle/>
          <a:p>
            <a:r>
              <a:rPr lang="es-ES" dirty="0"/>
              <a:t>Test Básico v2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Pantalla 1:</a:t>
            </a:r>
          </a:p>
          <a:p>
            <a:pPr marL="914400" lvl="2" indent="0">
              <a:buNone/>
            </a:pPr>
            <a:r>
              <a:rPr lang="es-ES" dirty="0"/>
              <a:t>Muestra en pantalla los primeros 80 caracteres dentro de todos los caracteres que puede mostrar la librería usada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Pantalla2:</a:t>
            </a:r>
          </a:p>
          <a:p>
            <a:pPr marL="914400" lvl="2" indent="0">
              <a:buNone/>
            </a:pPr>
            <a:r>
              <a:rPr lang="es-ES" dirty="0"/>
              <a:t>Muestra un reloj con un carácter creado: una cara sonriente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CB4F29-BB91-8266-B73A-D01573732019}"/>
              </a:ext>
            </a:extLst>
          </p:cNvPr>
          <p:cNvSpPr txBox="1"/>
          <p:nvPr/>
        </p:nvSpPr>
        <p:spPr>
          <a:xfrm>
            <a:off x="945095" y="1024562"/>
            <a:ext cx="2817436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s-ES" sz="1600" dirty="0"/>
              <a:t>BMMR_bhwt_lcd20x4_I2C.py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1F92244-9316-ED20-0709-821EE6D3997B}"/>
              </a:ext>
            </a:extLst>
          </p:cNvPr>
          <p:cNvSpPr txBox="1"/>
          <p:nvPr/>
        </p:nvSpPr>
        <p:spPr>
          <a:xfrm>
            <a:off x="6849443" y="1024562"/>
            <a:ext cx="3522314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s-ES" sz="1600" dirty="0"/>
              <a:t>BMMR bhwt_lcd20x4_I2C_v2.py</a:t>
            </a:r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3D5F64E-70E7-04B3-5A5D-4DE10242B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9" t="926" r="20942" b="16855"/>
          <a:stretch/>
        </p:blipFill>
        <p:spPr>
          <a:xfrm>
            <a:off x="945094" y="4201477"/>
            <a:ext cx="4331443" cy="1975486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BBB4D618-E3EF-AE6C-F6F4-2891FCDF1D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7" t="27664" r="20942"/>
          <a:stretch/>
        </p:blipFill>
        <p:spPr>
          <a:xfrm>
            <a:off x="5906838" y="4415519"/>
            <a:ext cx="2668963" cy="1654820"/>
          </a:xfrm>
          <a:prstGeom prst="rect">
            <a:avLst/>
          </a:prstGeom>
        </p:spPr>
      </p:pic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F5466750-98A2-00FB-63E7-D9EDBA08E6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8" t="47229" r="22418" b="22609"/>
          <a:stretch/>
        </p:blipFill>
        <p:spPr>
          <a:xfrm>
            <a:off x="8745512" y="4665467"/>
            <a:ext cx="3131695" cy="11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410"/>
            <a:ext cx="11207465" cy="699712"/>
          </a:xfrm>
        </p:spPr>
        <p:txBody>
          <a:bodyPr>
            <a:normAutofit fontScale="90000"/>
          </a:bodyPr>
          <a:lstStyle/>
          <a:p>
            <a:r>
              <a:rPr lang="es-ES" sz="3200" dirty="0"/>
              <a:t>Clase 22.2.1 [R]- Recordar problema CL12 temperatura con “</a:t>
            </a:r>
            <a:r>
              <a:rPr lang="es-ES" sz="3200" dirty="0" err="1"/>
              <a:t>Timestamp</a:t>
            </a:r>
            <a:r>
              <a:rPr lang="es-ES" sz="3200" dirty="0"/>
              <a:t>”</a:t>
            </a:r>
            <a:endParaRPr lang="es-ES" sz="3200" dirty="0">
              <a:highlight>
                <a:srgbClr val="00FF00"/>
              </a:highlight>
            </a:endParaRP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7</a:t>
            </a:fld>
            <a:endParaRPr lang="es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BFCF32C-E0D6-7EF3-BAE2-DA552664E05D}"/>
              </a:ext>
            </a:extLst>
          </p:cNvPr>
          <p:cNvGrpSpPr/>
          <p:nvPr/>
        </p:nvGrpSpPr>
        <p:grpSpPr>
          <a:xfrm>
            <a:off x="-110342" y="0"/>
            <a:ext cx="951775" cy="897415"/>
            <a:chOff x="10897849" y="251407"/>
            <a:chExt cx="914400" cy="914400"/>
          </a:xfrm>
        </p:grpSpPr>
        <p:pic>
          <p:nvPicPr>
            <p:cNvPr id="3" name="Gráfico 2" descr="Reloj de arena terminado con relleno sólido">
              <a:extLst>
                <a:ext uri="{FF2B5EF4-FFF2-40B4-BE49-F238E27FC236}">
                  <a16:creationId xmlns:a16="http://schemas.microsoft.com/office/drawing/2014/main" id="{E6F9E060-30AC-A2B0-256A-9212E389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849" y="251407"/>
              <a:ext cx="914400" cy="9144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FC1E7C9-05A9-516B-2033-5DA3EEC788CD}"/>
                </a:ext>
              </a:extLst>
            </p:cNvPr>
            <p:cNvSpPr txBox="1"/>
            <p:nvPr/>
          </p:nvSpPr>
          <p:spPr>
            <a:xfrm>
              <a:off x="11144447" y="339275"/>
              <a:ext cx="426903" cy="344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rgbClr val="FF0000"/>
                  </a:solidFill>
                </a:rPr>
                <a:t>45</a:t>
              </a:r>
              <a:r>
                <a:rPr lang="es-ES" sz="1600" dirty="0">
                  <a:solidFill>
                    <a:srgbClr val="FF0000"/>
                  </a:solidFill>
                </a:rPr>
                <a:t>’</a:t>
              </a:r>
            </a:p>
          </p:txBody>
        </p:sp>
      </p:grp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6697CF-315C-8ED4-0DD4-4E01949C3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01578" y="730121"/>
            <a:ext cx="7503644" cy="5567124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dirty="0"/>
              <a:t># F.1 – F.1 - </a:t>
            </a:r>
            <a:r>
              <a:rPr lang="es-ES" sz="1800" dirty="0" err="1"/>
              <a:t>Stores</a:t>
            </a:r>
            <a:r>
              <a:rPr lang="es-ES" sz="1800" dirty="0"/>
              <a:t> in a file 1 sensor </a:t>
            </a:r>
            <a:r>
              <a:rPr lang="es-ES" sz="1800" dirty="0" err="1"/>
              <a:t>reading</a:t>
            </a:r>
            <a:r>
              <a:rPr lang="es-ES" sz="1800" dirty="0"/>
              <a:t> + a </a:t>
            </a:r>
            <a:r>
              <a:rPr lang="es-ES" sz="1800" dirty="0" err="1"/>
              <a:t>timestamp</a:t>
            </a:r>
            <a:endParaRPr lang="es-ES" sz="1800" dirty="0"/>
          </a:p>
          <a:p>
            <a:pPr marL="0" indent="0">
              <a:buNone/>
            </a:pPr>
            <a:r>
              <a:rPr lang="es-ES" sz="1800" dirty="0"/>
              <a:t># Usa contexto ( </a:t>
            </a:r>
            <a:r>
              <a:rPr lang="es-ES" sz="1800" b="1" dirty="0" err="1">
                <a:solidFill>
                  <a:srgbClr val="7030A0"/>
                </a:solidFill>
              </a:rPr>
              <a:t>with</a:t>
            </a:r>
            <a:r>
              <a:rPr lang="es-ES" sz="1800" dirty="0"/>
              <a:t> ) para abrir el fichero que es la forma más adecuada</a:t>
            </a:r>
          </a:p>
          <a:p>
            <a:pPr marL="0" indent="0">
              <a:buNone/>
            </a:pPr>
            <a:r>
              <a:rPr lang="es-ES" sz="1800" dirty="0"/>
              <a:t># 0.1- Crea el objeto sensor de temperatura asociado al ADC interno 4 = CORE_TEMP</a:t>
            </a:r>
          </a:p>
          <a:p>
            <a:pPr marL="0" indent="0">
              <a:buNone/>
            </a:pPr>
            <a:r>
              <a:rPr lang="es-ES" sz="1800" dirty="0"/>
              <a:t># 0.2- Crea el objeto Contador en tiempo real con el RTC interno del Pico,</a:t>
            </a:r>
          </a:p>
          <a:p>
            <a:pPr marL="0" indent="0">
              <a:buNone/>
            </a:pPr>
            <a:r>
              <a:rPr lang="es-ES" sz="1800" dirty="0"/>
              <a:t># Thonny lo inicializa con el reloj del PC , sino inicializado mal a 2021 </a:t>
            </a:r>
          </a:p>
          <a:p>
            <a:pPr marL="0" indent="0">
              <a:buNone/>
            </a:pPr>
            <a:r>
              <a:rPr lang="es-ES" sz="1800" dirty="0"/>
              <a:t># 0.3- Crea el objeto Led interno para hacer un breve parpadeo al escribir un registro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r>
              <a:rPr lang="es-ES" sz="1800" dirty="0"/>
              <a:t># 1- Bucle infinito de lectura y escritura en fichero</a:t>
            </a:r>
          </a:p>
          <a:p>
            <a:pPr marL="0" indent="0">
              <a:buNone/>
            </a:pPr>
            <a:r>
              <a:rPr lang="es-ES" sz="1800" dirty="0"/>
              <a:t>    # 1.1 obtiene la temperatura  </a:t>
            </a:r>
          </a:p>
          <a:p>
            <a:pPr marL="0" indent="0">
              <a:buNone/>
            </a:pPr>
            <a:r>
              <a:rPr lang="es-ES" sz="1800" dirty="0"/>
              <a:t>    # 1.2 obtiene el tiempo en este momento y lo formatea  </a:t>
            </a:r>
          </a:p>
          <a:p>
            <a:pPr marL="0" indent="0">
              <a:buNone/>
            </a:pPr>
            <a:r>
              <a:rPr lang="es-ES" sz="1800" dirty="0"/>
              <a:t>    # 1.3 Graba la temperatura con una marca de tiempo</a:t>
            </a:r>
          </a:p>
          <a:p>
            <a:pPr marL="0" indent="0">
              <a:buNone/>
            </a:pPr>
            <a:r>
              <a:rPr lang="es-ES" sz="1800" dirty="0"/>
              <a:t>    # 1.4 visualiza con un breve flash con la escritura de un registro en fichero</a:t>
            </a:r>
          </a:p>
          <a:p>
            <a:pPr marL="0" indent="0">
              <a:buNone/>
            </a:pPr>
            <a:r>
              <a:rPr lang="es-ES" sz="1800" dirty="0"/>
              <a:t>    # 1.5 espera 10 segundos hasta la siguiente lectura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BE5081-45EC-5CD2-4AC1-6FD0147A1949}"/>
              </a:ext>
            </a:extLst>
          </p:cNvPr>
          <p:cNvSpPr txBox="1"/>
          <p:nvPr/>
        </p:nvSpPr>
        <p:spPr>
          <a:xfrm>
            <a:off x="193445" y="983651"/>
            <a:ext cx="391537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s-ES" sz="2000" dirty="0"/>
              <a:t>BMMR_CL22_ADC_temp_file3_0.py</a:t>
            </a: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0680903A-1E3C-08FD-B7EF-800164E70530}"/>
              </a:ext>
            </a:extLst>
          </p:cNvPr>
          <p:cNvSpPr txBox="1">
            <a:spLocks/>
          </p:cNvSpPr>
          <p:nvPr/>
        </p:nvSpPr>
        <p:spPr>
          <a:xfrm>
            <a:off x="263666" y="1469998"/>
            <a:ext cx="3774934" cy="482724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sz="2000" dirty="0"/>
              <a:t>Este programa era un ejemplo de cómo leer datos de un sensor periódicamente y almacenarlos, para su analisis posterior. El sensor es el más simple posible con datos analógicos : Temperatura interna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000" dirty="0"/>
              <a:t>La forma de guardado es como  fichero en el “file </a:t>
            </a:r>
            <a:r>
              <a:rPr lang="es-ES" sz="2000" dirty="0" err="1"/>
              <a:t>system</a:t>
            </a:r>
            <a:r>
              <a:rPr lang="es-ES" sz="2000" dirty="0"/>
              <a:t>” de la PICO, en modo texto, </a:t>
            </a:r>
            <a:r>
              <a:rPr lang="es-ES" sz="2000" dirty="0" err="1"/>
              <a:t>csv</a:t>
            </a:r>
            <a:r>
              <a:rPr lang="es-ES" sz="2000" dirty="0"/>
              <a:t> sin cabeceras, que se podrá leer con un Excel.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000" dirty="0"/>
              <a:t>El tiempo ahora se obtiene del RTC interno de la pico y PICO w con el método </a:t>
            </a:r>
            <a:r>
              <a:rPr lang="es-ES" sz="2000" b="1" dirty="0">
                <a:solidFill>
                  <a:srgbClr val="7030A0"/>
                </a:solidFill>
              </a:rPr>
              <a:t>.</a:t>
            </a:r>
            <a:r>
              <a:rPr lang="es-ES" sz="2000" b="1" dirty="0" err="1">
                <a:solidFill>
                  <a:srgbClr val="7030A0"/>
                </a:solidFill>
              </a:rPr>
              <a:t>datetime</a:t>
            </a:r>
            <a:r>
              <a:rPr lang="es-ES" sz="2000" b="1" dirty="0">
                <a:solidFill>
                  <a:srgbClr val="7030A0"/>
                </a:solidFill>
              </a:rPr>
              <a:t>()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dirty="0"/>
              <a:t>Nota</a:t>
            </a:r>
            <a:r>
              <a:rPr lang="es-ES" sz="2000" b="1" dirty="0">
                <a:solidFill>
                  <a:srgbClr val="7030A0"/>
                </a:solidFill>
              </a:rPr>
              <a:t> </a:t>
            </a:r>
            <a:r>
              <a:rPr lang="es-ES" sz="1800" dirty="0"/>
              <a:t>: es el mismo programa de CL12 solo que con comentarios</a:t>
            </a:r>
          </a:p>
        </p:txBody>
      </p:sp>
    </p:spTree>
    <p:extLst>
      <p:ext uri="{BB962C8B-B14F-4D97-AF65-F5344CB8AC3E}">
        <p14:creationId xmlns:p14="http://schemas.microsoft.com/office/powerpoint/2010/main" val="156070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410"/>
            <a:ext cx="11207465" cy="699712"/>
          </a:xfrm>
        </p:spPr>
        <p:txBody>
          <a:bodyPr>
            <a:normAutofit/>
          </a:bodyPr>
          <a:lstStyle/>
          <a:p>
            <a:r>
              <a:rPr lang="es-ES" sz="3200" dirty="0"/>
              <a:t>Clase 22.2.2 [R]- Añadir LCD a temperatura con “</a:t>
            </a:r>
            <a:r>
              <a:rPr lang="es-ES" sz="3200" dirty="0" err="1"/>
              <a:t>Timestamp</a:t>
            </a:r>
            <a:r>
              <a:rPr lang="es-ES" sz="3200" dirty="0"/>
              <a:t>”</a:t>
            </a:r>
            <a:endParaRPr lang="es-ES" sz="3200" dirty="0">
              <a:highlight>
                <a:srgbClr val="00FF00"/>
              </a:highlight>
            </a:endParaRPr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8</a:t>
            </a:fld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BE5081-45EC-5CD2-4AC1-6FD0147A1949}"/>
              </a:ext>
            </a:extLst>
          </p:cNvPr>
          <p:cNvSpPr txBox="1"/>
          <p:nvPr/>
        </p:nvSpPr>
        <p:spPr>
          <a:xfrm>
            <a:off x="82178" y="878563"/>
            <a:ext cx="4255243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BMMR_CL22_ADC_temp_LCD_file_4_0.py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4D541A72-BD14-4D2D-006F-267238598CC8}"/>
              </a:ext>
            </a:extLst>
          </p:cNvPr>
          <p:cNvSpPr txBox="1">
            <a:spLocks/>
          </p:cNvSpPr>
          <p:nvPr/>
        </p:nvSpPr>
        <p:spPr>
          <a:xfrm>
            <a:off x="146334" y="1543986"/>
            <a:ext cx="4114799" cy="48123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sz="2000" dirty="0"/>
              <a:t>Como </a:t>
            </a:r>
            <a:r>
              <a:rPr lang="es-ES" sz="2000" b="1" dirty="0"/>
              <a:t>queremos ejecutar el programa SIN estar conectado a un PC vía el IDE Thony,</a:t>
            </a:r>
            <a:r>
              <a:rPr lang="es-ES" sz="2000" dirty="0"/>
              <a:t> (por razones que luego veremos) , lo mejor para ver las lecturas y el </a:t>
            </a:r>
            <a:r>
              <a:rPr lang="es-ES" sz="2000" dirty="0" err="1"/>
              <a:t>timestamp</a:t>
            </a:r>
            <a:r>
              <a:rPr lang="es-ES" sz="2000" dirty="0"/>
              <a:t>, es mostrarlas en un display LDC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000" dirty="0"/>
              <a:t>Usamos un </a:t>
            </a:r>
            <a:r>
              <a:rPr lang="es-ES" sz="2000" b="1" dirty="0"/>
              <a:t>LCD  de 20x4</a:t>
            </a:r>
            <a:r>
              <a:rPr lang="es-ES" sz="2000" dirty="0"/>
              <a:t>:</a:t>
            </a:r>
          </a:p>
          <a:p>
            <a:pPr algn="just"/>
            <a:r>
              <a:rPr lang="es-ES" sz="2000" dirty="0"/>
              <a:t>1ra </a:t>
            </a:r>
            <a:r>
              <a:rPr lang="es-ES" sz="2000" dirty="0" err="1"/>
              <a:t>lin</a:t>
            </a:r>
            <a:r>
              <a:rPr lang="es-ES" sz="2000" dirty="0"/>
              <a:t> : nombre proyecto y </a:t>
            </a:r>
            <a:r>
              <a:rPr lang="es-ES" sz="2000" dirty="0" err="1"/>
              <a:t>version</a:t>
            </a:r>
            <a:endParaRPr lang="es-ES" sz="2000" dirty="0"/>
          </a:p>
          <a:p>
            <a:pPr algn="just"/>
            <a:r>
              <a:rPr lang="es-ES" sz="2000" dirty="0"/>
              <a:t>2da </a:t>
            </a:r>
            <a:r>
              <a:rPr lang="es-ES" sz="2000" dirty="0" err="1"/>
              <a:t>lin</a:t>
            </a:r>
            <a:r>
              <a:rPr lang="es-ES" sz="2000" dirty="0"/>
              <a:t>: fecha</a:t>
            </a:r>
          </a:p>
          <a:p>
            <a:pPr algn="just"/>
            <a:r>
              <a:rPr lang="es-ES" sz="2000" dirty="0"/>
              <a:t>3ra y 4ta </a:t>
            </a:r>
            <a:r>
              <a:rPr lang="es-ES" sz="2000" dirty="0" err="1"/>
              <a:t>lin</a:t>
            </a:r>
            <a:r>
              <a:rPr lang="es-ES" sz="2000" dirty="0"/>
              <a:t>: lecturas de temperatura y </a:t>
            </a:r>
            <a:r>
              <a:rPr lang="es-ES" sz="2000" dirty="0" err="1"/>
              <a:t>hora:mi:seg</a:t>
            </a:r>
            <a:r>
              <a:rPr lang="es-ES" sz="2000" dirty="0"/>
              <a:t>, se van superponiendo con nuevos datos</a:t>
            </a:r>
          </a:p>
          <a:p>
            <a:pPr algn="just"/>
            <a:endParaRPr lang="es-ES" sz="2000" dirty="0"/>
          </a:p>
          <a:p>
            <a:pPr marL="0" indent="0" algn="just">
              <a:buNone/>
            </a:pPr>
            <a:r>
              <a:rPr lang="es-ES" sz="2000" b="1" dirty="0">
                <a:highlight>
                  <a:srgbClr val="FFFF00"/>
                </a:highlight>
              </a:rPr>
              <a:t>Comentar los TO </a:t>
            </a:r>
            <a:r>
              <a:rPr lang="es-ES" sz="2000" b="1" dirty="0" err="1">
                <a:highlight>
                  <a:srgbClr val="FFFF00"/>
                </a:highlight>
              </a:rPr>
              <a:t>DO´s</a:t>
            </a:r>
            <a:r>
              <a:rPr lang="es-ES" sz="2000" b="1" dirty="0">
                <a:highlight>
                  <a:srgbClr val="FFFF00"/>
                </a:highlight>
              </a:rPr>
              <a:t>, ver cabecera</a:t>
            </a:r>
            <a:endParaRPr lang="es-ES" sz="2400" b="1" dirty="0">
              <a:highlight>
                <a:srgbClr val="FFFF00"/>
              </a:highlight>
            </a:endParaRP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id="{9E4D06BA-C3EC-8BB6-A5E0-564C5BFDC700}"/>
              </a:ext>
            </a:extLst>
          </p:cNvPr>
          <p:cNvSpPr txBox="1">
            <a:spLocks/>
          </p:cNvSpPr>
          <p:nvPr/>
        </p:nvSpPr>
        <p:spPr>
          <a:xfrm>
            <a:off x="4401578" y="730122"/>
            <a:ext cx="7503644" cy="562622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# 0.1- Crea el objeto sensor de temperatura asociado al ADC interno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# 0.2- Crea el objeto Contador en tiempo real con el RTC interno del Pico,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# 0.3- Crea el objeto Led interno para flash al escribir un registro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# 0.4- Crea el objeto LCD, configuraciones por defecto I2C0</a:t>
            </a:r>
          </a:p>
          <a:p>
            <a:pPr marL="0" indent="0">
              <a:buNone/>
            </a:pPr>
            <a:r>
              <a:rPr lang="es-ES" sz="1800" dirty="0"/>
              <a:t># F.1 – F.1 - </a:t>
            </a:r>
            <a:r>
              <a:rPr lang="es-ES" sz="1800" dirty="0" err="1"/>
              <a:t>Stores</a:t>
            </a:r>
            <a:r>
              <a:rPr lang="es-ES" sz="1800" dirty="0"/>
              <a:t> in a file 1 sensor </a:t>
            </a:r>
            <a:r>
              <a:rPr lang="es-ES" sz="1800" dirty="0" err="1"/>
              <a:t>reading</a:t>
            </a:r>
            <a:r>
              <a:rPr lang="es-ES" sz="1800" dirty="0"/>
              <a:t> + a </a:t>
            </a:r>
            <a:r>
              <a:rPr lang="es-ES" sz="1800" dirty="0" err="1"/>
              <a:t>timestamp</a:t>
            </a:r>
            <a:endParaRPr lang="es-E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# 1- (Programa principal) - Presentación en LCD en línea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>
                <a:solidFill>
                  <a:srgbClr val="7030A0"/>
                </a:solidFill>
              </a:rPr>
              <a:t>try</a:t>
            </a:r>
            <a:r>
              <a:rPr lang="es-ES" sz="1800" dirty="0"/>
              <a:t>: # 2- Try - </a:t>
            </a:r>
            <a:r>
              <a:rPr lang="es-ES" sz="1800" dirty="0" err="1"/>
              <a:t>Except</a:t>
            </a:r>
            <a:r>
              <a:rPr lang="es-ES" sz="1800" dirty="0"/>
              <a:t>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    # 3- Bucle infinito de lectura y escritura en fichero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        # -3.1 </a:t>
            </a:r>
            <a:r>
              <a:rPr lang="es-ES" sz="1800" dirty="0" err="1"/>
              <a:t>obtine</a:t>
            </a:r>
            <a:r>
              <a:rPr lang="es-ES" sz="1800" dirty="0"/>
              <a:t> la fecha + la escribe en LCD linea1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        # -3.2 bucle </a:t>
            </a:r>
            <a:r>
              <a:rPr lang="es-ES" sz="1800" dirty="0" err="1"/>
              <a:t>for</a:t>
            </a:r>
            <a:r>
              <a:rPr lang="es-ES" sz="1800" dirty="0"/>
              <a:t> para </a:t>
            </a:r>
            <a:r>
              <a:rPr lang="es-ES" sz="1800" dirty="0" err="1"/>
              <a:t>scroll</a:t>
            </a:r>
            <a:r>
              <a:rPr lang="es-ES" sz="1800" dirty="0"/>
              <a:t> de las 2 ultimas líneas LCD  2 y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            # -3.2.1 </a:t>
            </a:r>
            <a:r>
              <a:rPr lang="es-ES" sz="1800" dirty="0" err="1"/>
              <a:t>obtine</a:t>
            </a:r>
            <a:r>
              <a:rPr lang="es-ES" sz="1800" dirty="0"/>
              <a:t> hora en este momento + escribe en LCD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            # -3.2.2 Graba la temperatura con una marca de tiempo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            # -3.2.4 visualiza con un breve flash con escritura en fichero 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/>
              <a:t>            # -3.2.5 espera 10 segundos hasta la siguiente lectura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 err="1">
                <a:solidFill>
                  <a:srgbClr val="7030A0"/>
                </a:solidFill>
              </a:rPr>
              <a:t>except</a:t>
            </a:r>
            <a:r>
              <a:rPr lang="es-ES" sz="1800" dirty="0"/>
              <a:t> </a:t>
            </a:r>
            <a:r>
              <a:rPr lang="es-ES" sz="1800" dirty="0" err="1">
                <a:solidFill>
                  <a:srgbClr val="7030A0"/>
                </a:solidFill>
              </a:rPr>
              <a:t>KeyboardInterrupt</a:t>
            </a:r>
            <a:r>
              <a:rPr lang="es-ES" sz="1800" dirty="0"/>
              <a:t>: # 2.2 - si CTRL+C se presiona - &gt; limpiar display</a:t>
            </a:r>
          </a:p>
        </p:txBody>
      </p:sp>
    </p:spTree>
    <p:extLst>
      <p:ext uri="{BB962C8B-B14F-4D97-AF65-F5344CB8AC3E}">
        <p14:creationId xmlns:p14="http://schemas.microsoft.com/office/powerpoint/2010/main" val="276659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0542D6A3-ED37-41CE-9920-DF573CA9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6"/>
            <a:ext cx="11108961" cy="1044478"/>
          </a:xfrm>
        </p:spPr>
        <p:txBody>
          <a:bodyPr>
            <a:normAutofit/>
          </a:bodyPr>
          <a:lstStyle/>
          <a:p>
            <a:r>
              <a:rPr lang="es-ES" sz="3200" dirty="0"/>
              <a:t>Clase 22.2.3 [R]-RTC interno ¿qué es? y porque esta desincronizado  </a:t>
            </a:r>
            <a:endParaRPr lang="es-ES" sz="3200" dirty="0">
              <a:highlight>
                <a:srgbClr val="00FF00"/>
              </a:highlight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F6EAA51-E2BE-BBE3-8FEE-ED0939571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4597" y="1469036"/>
            <a:ext cx="5405203" cy="488731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sz="2000" b="0" i="0" u="none" strike="noStrike" baseline="0" dirty="0">
                <a:latin typeface="LinLibertine"/>
              </a:rPr>
              <a:t>Un </a:t>
            </a:r>
            <a:r>
              <a:rPr lang="es-ES" sz="2000" b="1" i="0" u="none" strike="noStrike" baseline="0" dirty="0">
                <a:latin typeface="LinLibertine"/>
              </a:rPr>
              <a:t>RTC</a:t>
            </a:r>
            <a:r>
              <a:rPr lang="es-ES" sz="2000" b="0" i="0" u="none" strike="noStrike" baseline="0" dirty="0">
                <a:latin typeface="LinLibertine"/>
              </a:rPr>
              <a:t> (real time </a:t>
            </a:r>
            <a:r>
              <a:rPr lang="es-ES" sz="2000" b="0" i="0" u="none" strike="noStrike" baseline="0" dirty="0" err="1">
                <a:latin typeface="LinLibertine"/>
              </a:rPr>
              <a:t>clock</a:t>
            </a:r>
            <a:r>
              <a:rPr lang="es-ES" sz="2000" b="0" i="0" u="none" strike="noStrike" baseline="0" dirty="0">
                <a:latin typeface="LinLibertine"/>
              </a:rPr>
              <a:t>) es un pequeño circuito diseñado para guardar traza del tiempo. Típicamente tiene un oscilador de cristal, una batería, una pequeña cantidad de memoria no-</a:t>
            </a:r>
            <a:r>
              <a:rPr lang="es-ES" sz="2000" b="0" i="0" u="none" strike="noStrike" baseline="0" dirty="0" err="1">
                <a:latin typeface="LinLibertine"/>
              </a:rPr>
              <a:t>volatil</a:t>
            </a:r>
            <a:r>
              <a:rPr lang="es-ES" sz="2000" b="0" i="0" u="none" strike="noStrike" baseline="0" dirty="0">
                <a:latin typeface="LinLibertine"/>
              </a:rPr>
              <a:t> y la circuitería necesaria para comunicarse.</a:t>
            </a:r>
          </a:p>
          <a:p>
            <a:pPr marL="0" indent="0" algn="just">
              <a:buNone/>
            </a:pPr>
            <a:r>
              <a:rPr lang="es-ES" sz="2000" b="0" i="0" u="none" strike="noStrike" baseline="0" dirty="0">
                <a:latin typeface="LinLibertine"/>
              </a:rPr>
              <a:t>Un módulo muy popular de RTC es el DS3231 (I2C)</a:t>
            </a:r>
          </a:p>
          <a:p>
            <a:pPr marL="0" indent="0" algn="just">
              <a:buNone/>
            </a:pPr>
            <a:r>
              <a:rPr lang="es-ES" sz="2000" dirty="0">
                <a:latin typeface="LinLibertine"/>
              </a:rPr>
              <a:t>El chip </a:t>
            </a:r>
            <a:r>
              <a:rPr lang="es-ES" sz="2000" dirty="0">
                <a:solidFill>
                  <a:srgbClr val="00B050"/>
                </a:solidFill>
                <a:latin typeface="LinLibertine"/>
              </a:rPr>
              <a:t>RP2040 de la PICO y la PICO W incorpora un RTC</a:t>
            </a:r>
            <a:r>
              <a:rPr lang="es-ES" sz="2000" dirty="0">
                <a:latin typeface="LinLibertine"/>
              </a:rPr>
              <a:t>, pero no tiene una batería independiente de la alimentación del </a:t>
            </a:r>
            <a:r>
              <a:rPr lang="es-ES" sz="2000" dirty="0" err="1">
                <a:latin typeface="LinLibertine"/>
              </a:rPr>
              <a:t>uC</a:t>
            </a:r>
            <a:r>
              <a:rPr lang="es-ES" sz="2000" dirty="0">
                <a:latin typeface="LinLibertine"/>
              </a:rPr>
              <a:t>, por lo que al alimentar la Pico se </a:t>
            </a:r>
            <a:r>
              <a:rPr lang="es-ES" sz="2000" b="1" dirty="0">
                <a:solidFill>
                  <a:srgbClr val="FF0000"/>
                </a:solidFill>
                <a:latin typeface="LinLibertine"/>
              </a:rPr>
              <a:t>inicializará a 1-1-2021, </a:t>
            </a:r>
            <a:r>
              <a:rPr lang="es-ES" sz="2000" dirty="0">
                <a:latin typeface="LinLibertine"/>
              </a:rPr>
              <a:t>asi que de alguna forma </a:t>
            </a:r>
            <a:r>
              <a:rPr lang="es-ES" sz="2000" b="1" dirty="0">
                <a:latin typeface="LinLibertine"/>
              </a:rPr>
              <a:t>hay que </a:t>
            </a:r>
            <a:r>
              <a:rPr lang="es-ES" sz="2000" b="1" dirty="0" err="1">
                <a:latin typeface="LinLibertine"/>
              </a:rPr>
              <a:t>re-inicializar</a:t>
            </a:r>
            <a:r>
              <a:rPr lang="es-ES" sz="2000" b="1" dirty="0">
                <a:latin typeface="LinLibertine"/>
              </a:rPr>
              <a:t> </a:t>
            </a:r>
            <a:r>
              <a:rPr lang="es-ES" sz="2000" dirty="0">
                <a:latin typeface="LinLibertine"/>
              </a:rPr>
              <a:t>a la fecha y hora correcta si el programa necesita “</a:t>
            </a:r>
            <a:r>
              <a:rPr lang="es-ES" sz="2000" dirty="0" err="1">
                <a:latin typeface="LinLibertine"/>
              </a:rPr>
              <a:t>timestamps</a:t>
            </a:r>
            <a:r>
              <a:rPr lang="es-ES" sz="2000" dirty="0">
                <a:latin typeface="LinLibertine"/>
              </a:rPr>
              <a:t>” por ejemplo.</a:t>
            </a:r>
          </a:p>
          <a:p>
            <a:pPr marL="0" indent="0" algn="just">
              <a:buNone/>
            </a:pPr>
            <a:r>
              <a:rPr lang="es-ES" sz="2000" dirty="0">
                <a:latin typeface="LinLibertine"/>
              </a:rPr>
              <a:t>El IDE Thony al conectarse por USB a la PICO o PICO W, inicializa correctamente el RTC, pero en situaciones aisladas o con otro IDE , el RTC estará mal inicializado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E83DB51-DC22-1CAF-99AD-808BB7A31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6062" y="1467944"/>
            <a:ext cx="5396459" cy="3565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hlinkClick r:id="rId2"/>
              </a:rPr>
              <a:t>Documentación de la librería RTC en uPython</a:t>
            </a:r>
            <a:endParaRPr lang="es-ES" sz="2000" dirty="0"/>
          </a:p>
        </p:txBody>
      </p:sp>
      <p:sp>
        <p:nvSpPr>
          <p:cNvPr id="24" name="Marcador de fecha 23">
            <a:extLst>
              <a:ext uri="{FF2B5EF4-FFF2-40B4-BE49-F238E27FC236}">
                <a16:creationId xmlns:a16="http://schemas.microsoft.com/office/drawing/2014/main" id="{BABD4FDE-34D2-4CD3-B6C7-2431C48E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Voluntario : J.C. Santamaria</a:t>
            </a:r>
            <a:endParaRPr lang="es-ES" dirty="0"/>
          </a:p>
        </p:txBody>
      </p:sp>
      <p:sp>
        <p:nvSpPr>
          <p:cNvPr id="11" name="Marcador de pie de página 21">
            <a:extLst>
              <a:ext uri="{FF2B5EF4-FFF2-40B4-BE49-F238E27FC236}">
                <a16:creationId xmlns:a16="http://schemas.microsoft.com/office/drawing/2014/main" id="{E52F9B47-CD35-4F37-8ED1-FE7A51C9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Taller Programación y Robótica-CMM BML-2023-CL22</a:t>
            </a:r>
            <a:endParaRPr lang="es-ES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2A9BCD85-EA8F-4F26-9265-434D46E8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22840-30ED-416C-9494-81260405DEC9}" type="slidenum">
              <a:rPr lang="es-ES" smtClean="0"/>
              <a:t>9</a:t>
            </a:fld>
            <a:endParaRPr lang="es-E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29F55DF-F137-0BA9-B80E-7EA97F2AF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680" y="1859915"/>
            <a:ext cx="5405203" cy="1994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+mj-lt"/>
              </a:rPr>
              <a:t>from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 </a:t>
            </a: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rgbClr val="0E84B5"/>
                </a:solidFill>
                <a:effectLst/>
                <a:latin typeface="+mj-lt"/>
              </a:rPr>
              <a:t>machine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 </a:t>
            </a:r>
            <a:r>
              <a:rPr kumimoji="0" lang="es-ES" altLang="es-ES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+mj-lt"/>
              </a:rPr>
              <a:t>import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RTC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rtc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=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RTC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()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rtc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.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datetime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((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+mj-lt"/>
              </a:rPr>
              <a:t>2017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+mj-lt"/>
              </a:rPr>
              <a:t>8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+mj-lt"/>
              </a:rPr>
              <a:t>23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+mj-lt"/>
              </a:rPr>
              <a:t>2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+mj-lt"/>
              </a:rPr>
              <a:t>12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+mj-lt"/>
              </a:rPr>
              <a:t>48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+mj-lt"/>
              </a:rPr>
              <a:t>0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,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+mj-lt"/>
              </a:rPr>
              <a:t>0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+mj-lt"/>
              </a:rPr>
              <a:t># fija una fecha y hora especifica ej. 2017/8/23 12:48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 - </a:t>
            </a:r>
            <a:r>
              <a:rPr lang="es-ES" altLang="es-ES" i="1" dirty="0">
                <a:solidFill>
                  <a:srgbClr val="408090"/>
                </a:solidFill>
                <a:latin typeface="+mj-lt"/>
              </a:rPr>
              <a:t>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rtc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.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datetime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rgbClr val="408090"/>
                </a:solidFill>
                <a:effectLst/>
                <a:latin typeface="+mj-lt"/>
              </a:rPr>
              <a:t># Obtiene el dato de fecha y hora en este momento según el RTC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13" name="Marcador de contenido 8">
            <a:extLst>
              <a:ext uri="{FF2B5EF4-FFF2-40B4-BE49-F238E27FC236}">
                <a16:creationId xmlns:a16="http://schemas.microsoft.com/office/drawing/2014/main" id="{BEA121EB-0773-9D4C-1200-383BC8E8F82F}"/>
              </a:ext>
            </a:extLst>
          </p:cNvPr>
          <p:cNvSpPr txBox="1">
            <a:spLocks/>
          </p:cNvSpPr>
          <p:nvPr/>
        </p:nvSpPr>
        <p:spPr>
          <a:xfrm>
            <a:off x="6309296" y="4349069"/>
            <a:ext cx="5563225" cy="1760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Para conversiones será necesario usar la librería </a:t>
            </a:r>
            <a:r>
              <a:rPr lang="es-ES" b="1" dirty="0">
                <a:solidFill>
                  <a:srgbClr val="7030A0"/>
                </a:solidFill>
              </a:rPr>
              <a:t>time</a:t>
            </a:r>
            <a:r>
              <a:rPr lang="es-ES" dirty="0"/>
              <a:t>, que ya hemos usado varias veces. </a:t>
            </a:r>
            <a:endParaRPr lang="es-E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de la librería </a:t>
            </a:r>
            <a:r>
              <a:rPr lang="es-ES" dirty="0" err="1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utime</a:t>
            </a:r>
            <a:r>
              <a:rPr lang="es-ES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/time en uPython</a:t>
            </a:r>
            <a:endParaRPr lang="es-ES" dirty="0">
              <a:solidFill>
                <a:srgbClr val="954F7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rgbClr val="FF0000"/>
                </a:solidFill>
              </a:rPr>
              <a:t>ATENCION : las Tuplas de Fecha y hora son distintas para las librerías RTC y Time</a:t>
            </a:r>
          </a:p>
        </p:txBody>
      </p:sp>
      <p:pic>
        <p:nvPicPr>
          <p:cNvPr id="1026" name="Picture 2" descr="3">
            <a:extLst>
              <a:ext uri="{FF2B5EF4-FFF2-40B4-BE49-F238E27FC236}">
                <a16:creationId xmlns:a16="http://schemas.microsoft.com/office/drawing/2014/main" id="{98ED21C6-D241-F7A4-9E8E-D2BEB27F7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t="20704" r="15945" b="16635"/>
          <a:stretch/>
        </p:blipFill>
        <p:spPr bwMode="auto">
          <a:xfrm>
            <a:off x="5398957" y="842915"/>
            <a:ext cx="1394085" cy="6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4073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9535</TotalTime>
  <Words>3270</Words>
  <Application>Microsoft Office PowerPoint</Application>
  <PresentationFormat>Panorámica</PresentationFormat>
  <Paragraphs>344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Inter</vt:lpstr>
      <vt:lpstr>LinLibertine</vt:lpstr>
      <vt:lpstr>Quicksand Medium</vt:lpstr>
      <vt:lpstr>source sans pro</vt:lpstr>
      <vt:lpstr>YouTube Sans</vt:lpstr>
      <vt:lpstr>Tema de Office</vt:lpstr>
      <vt:lpstr>Diseño personalizado</vt:lpstr>
      <vt:lpstr>Taller de Programación y Robótica en CMM BML 2023T2 – CL22 - 15 Noviembre 2023</vt:lpstr>
      <vt:lpstr>Clase 22.1.0 – [R-HW] Displays Presentación Serie</vt:lpstr>
      <vt:lpstr>Clase 222.1.1.1 – [R-HW] Display LCD I2C – Investigación de Librerías</vt:lpstr>
      <vt:lpstr>Clase 22.1.1.2 – [R-HW] Display LCD I2C – Montaje</vt:lpstr>
      <vt:lpstr>Clase 22.1.1.3 – [R-HW] Display LCD I2C – Comandos</vt:lpstr>
      <vt:lpstr>Clase 22.1.1.4 – [R-HW] Display LCD I2C – Basic HW Test</vt:lpstr>
      <vt:lpstr>Clase 22.2.1 [R]- Recordar problema CL12 temperatura con “Timestamp”</vt:lpstr>
      <vt:lpstr>Clase 22.2.2 [R]- Añadir LCD a temperatura con “Timestamp”</vt:lpstr>
      <vt:lpstr>Clase 22.2.3 [R]-RTC interno ¿qué es? y porque esta desincronizado  </vt:lpstr>
      <vt:lpstr>Clase 22.2.4 [R]- NTP: Sincronización del RTC interno con NTC -&gt; Reloj LCD</vt:lpstr>
      <vt:lpstr>Clase 22.2.5 [R]- Solución de sincronización #1 : Boot_wifi_sincro</vt:lpstr>
      <vt:lpstr>Archivo de transparencias relevantes</vt:lpstr>
      <vt:lpstr>[Redes] Socket Bind : un ordenador en modo servidor puede tener 2 direcciones de red  </vt:lpstr>
      <vt:lpstr>[Robotica] Neopixel ¿Qué son y para que se usan? Seguiremos fuente # 3 - MicroPython for Kids  https://www.coderdojotc.org/micropython/basics/05-neopixel/</vt:lpstr>
      <vt:lpstr>[Orden] #1 Que hemos hecho hasta ahora  y que sugiero hacer en los próximos meses</vt:lpstr>
      <vt:lpstr>[Orden y Para casa] #2 Internet para makers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Aprendiendo Scratch en la Fundación Juan XXIII</dc:title>
  <dc:creator>Jose Carlos Santamaria Poza</dc:creator>
  <cp:lastModifiedBy>Jose Carlos Santamaria Poza</cp:lastModifiedBy>
  <cp:revision>72</cp:revision>
  <cp:lastPrinted>2023-05-30T17:06:01Z</cp:lastPrinted>
  <dcterms:created xsi:type="dcterms:W3CDTF">2021-10-26T14:51:55Z</dcterms:created>
  <dcterms:modified xsi:type="dcterms:W3CDTF">2023-11-13T18:52:24Z</dcterms:modified>
</cp:coreProperties>
</file>